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65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CC0066"/>
    <a:srgbClr val="0000CC"/>
    <a:srgbClr val="FF0000"/>
    <a:srgbClr val="00FF00"/>
    <a:srgbClr val="0000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0894-7F20-4A28-ACA6-FC29E41FF057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7290-11F2-467C-A1F9-1B665A97F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87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0894-7F20-4A28-ACA6-FC29E41FF057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7290-11F2-467C-A1F9-1B665A97F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78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0894-7F20-4A28-ACA6-FC29E41FF057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7290-11F2-467C-A1F9-1B665A97F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1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0894-7F20-4A28-ACA6-FC29E41FF057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7290-11F2-467C-A1F9-1B665A97F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30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0894-7F20-4A28-ACA6-FC29E41FF057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7290-11F2-467C-A1F9-1B665A97F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188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0894-7F20-4A28-ACA6-FC29E41FF057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7290-11F2-467C-A1F9-1B665A97F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47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0894-7F20-4A28-ACA6-FC29E41FF057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7290-11F2-467C-A1F9-1B665A97F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06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0894-7F20-4A28-ACA6-FC29E41FF057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7290-11F2-467C-A1F9-1B665A97F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907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0894-7F20-4A28-ACA6-FC29E41FF057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7290-11F2-467C-A1F9-1B665A97F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68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0894-7F20-4A28-ACA6-FC29E41FF057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7290-11F2-467C-A1F9-1B665A97F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116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0894-7F20-4A28-ACA6-FC29E41FF057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7290-11F2-467C-A1F9-1B665A97F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15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F0894-7F20-4A28-ACA6-FC29E41FF057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47290-11F2-467C-A1F9-1B665A97F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87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Pictures\1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2996952"/>
            <a:ext cx="3886200" cy="2736304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6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Вовлечение родителей в жизнь детского сада</a:t>
            </a:r>
            <a:endParaRPr lang="ru-RU" sz="40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6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2730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C:\Users\Администратор\Pictures\RDXYDXCA63BVLXCA73WKAWCAP17P4RCAJ1M29HCANIXZKYCAEUMIV1CA3PMT23CAF95QU2CA9847SLCAFK05QCCAH1H26YCAGN9XTECAL3W4VZCAKQ8K3TCANWCDLVCA2ODQR4CARQ0MTVCACL2QV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67809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40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Целью нашей работы является: </a:t>
            </a:r>
            <a:endParaRPr lang="ru-RU" sz="4000" b="1" i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40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повысить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уровень профессионального мастерства педагогов ДОУ в вопросах взаимодействия с семьями воспитанников, вовлечение родителей воспитанников в единое образовательное пространство; установление доверительных и партнерских отношений.</a:t>
            </a:r>
            <a:br>
              <a:rPr lang="ru-RU" sz="3600" b="1" i="1" dirty="0">
                <a:latin typeface="Times New Roman" pitchFamily="18" charset="0"/>
                <a:cs typeface="Times New Roman" pitchFamily="18" charset="0"/>
              </a:rPr>
            </a:b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8977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Администратор\Pictures\OWFGVHCA76AVXICA94N95JCA2LZ41GCAUHM0EYCAUTAJYRCAG9G08DCAAOXUJMCAC9DDE9CA24MMBPCAQDDTJGCAFP9SF1CAR8XNE7CAGD3VENCAU7LJ3YCAF8D38UCA14KPQ0CALEREDRCA7M1ZF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Проводим работу с родителями с дифференцированным подходом, учитываем социальный статус, микроклимат семьи, родительские запросы и степень заинтересованности родителей деятельностью дошкольного учреждения, повышаем культуру педагогической грамотности семьи.</a:t>
            </a:r>
          </a:p>
          <a:p>
            <a:endParaRPr lang="ru-RU" sz="36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7653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Администратор\Pictures\2PETMCCA1GL7ZICALDATK3CAB2PP5FCAJW7B5JCACS222DCARNGOM2CARNH078CA0D2M1JCAOJIAXHCAFACF02CA0DEZVRCAF857ERCAAQBLWICAEPDCQWCAKOVM65CAF8L7LHCAO7HCL7CAWFUGS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1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sz="40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Методы</a:t>
            </a:r>
            <a:endParaRPr lang="ru-RU" sz="40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886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Рекламное                                      Диагностическое</a:t>
            </a:r>
            <a:endParaRPr lang="ru-RU" sz="20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емиугольник 3"/>
          <p:cNvSpPr/>
          <p:nvPr/>
        </p:nvSpPr>
        <p:spPr>
          <a:xfrm>
            <a:off x="179512" y="1556792"/>
            <a:ext cx="2952328" cy="1656184"/>
          </a:xfrm>
          <a:prstGeom prst="heptagon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/>
              <a:t>Стенды</a:t>
            </a:r>
          </a:p>
          <a:p>
            <a:pPr algn="ctr"/>
            <a:r>
              <a:rPr lang="ru-RU" sz="1400" b="1" i="1" dirty="0" smtClean="0"/>
              <a:t> </a:t>
            </a:r>
            <a:r>
              <a:rPr lang="ru-RU" sz="1400" b="1" i="1" dirty="0"/>
              <a:t>Дни открытых дверей</a:t>
            </a:r>
          </a:p>
          <a:p>
            <a:pPr algn="ctr"/>
            <a:r>
              <a:rPr lang="ru-RU" sz="1400" b="1" i="1" dirty="0" smtClean="0"/>
              <a:t>Работа </a:t>
            </a:r>
            <a:r>
              <a:rPr lang="ru-RU" sz="1400" b="1" i="1" dirty="0"/>
              <a:t>сайта ДОУ</a:t>
            </a:r>
          </a:p>
          <a:p>
            <a:pPr algn="ctr"/>
            <a:r>
              <a:rPr lang="ru-RU" sz="1400" b="1" i="1" dirty="0" smtClean="0"/>
              <a:t>Публикация</a:t>
            </a:r>
            <a:endParaRPr lang="ru-RU" sz="1400" b="1" i="1" dirty="0"/>
          </a:p>
          <a:p>
            <a:pPr algn="ctr"/>
            <a:r>
              <a:rPr lang="ru-RU" sz="1400" b="1" i="1" dirty="0" smtClean="0"/>
              <a:t> </a:t>
            </a:r>
            <a:r>
              <a:rPr lang="ru-RU" sz="1400" b="1" i="1" dirty="0"/>
              <a:t>Сотрудничество со СМИ</a:t>
            </a:r>
          </a:p>
        </p:txBody>
      </p:sp>
      <p:sp>
        <p:nvSpPr>
          <p:cNvPr id="6" name="Семиугольник 5"/>
          <p:cNvSpPr/>
          <p:nvPr/>
        </p:nvSpPr>
        <p:spPr>
          <a:xfrm>
            <a:off x="5108167" y="1566171"/>
            <a:ext cx="2952328" cy="2069473"/>
          </a:xfrm>
          <a:prstGeom prst="heptagon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/>
              <a:t>Анкетирование</a:t>
            </a:r>
          </a:p>
          <a:p>
            <a:pPr algn="ctr"/>
            <a:r>
              <a:rPr lang="ru-RU" sz="1400" b="1" i="1" dirty="0" smtClean="0"/>
              <a:t>Опросы</a:t>
            </a:r>
            <a:endParaRPr lang="ru-RU" sz="1400" b="1" i="1" dirty="0"/>
          </a:p>
          <a:p>
            <a:pPr algn="ctr"/>
            <a:r>
              <a:rPr lang="ru-RU" sz="1400" b="1" i="1" dirty="0" smtClean="0"/>
              <a:t> </a:t>
            </a:r>
            <a:r>
              <a:rPr lang="ru-RU" sz="1400" b="1" i="1" dirty="0"/>
              <a:t>Беседы</a:t>
            </a:r>
          </a:p>
          <a:p>
            <a:pPr algn="ctr"/>
            <a:r>
              <a:rPr lang="ru-RU" sz="1400" b="1" i="1" dirty="0" smtClean="0"/>
              <a:t> </a:t>
            </a:r>
            <a:r>
              <a:rPr lang="ru-RU" sz="1400" b="1" i="1" dirty="0"/>
              <a:t>Тестирование</a:t>
            </a:r>
          </a:p>
          <a:p>
            <a:pPr algn="ctr"/>
            <a:r>
              <a:rPr lang="ru-RU" sz="1400" b="1" i="1" dirty="0" smtClean="0"/>
              <a:t> </a:t>
            </a:r>
            <a:r>
              <a:rPr lang="ru-RU" sz="1400" b="1" i="1" dirty="0"/>
              <a:t>Комплексные исследования</a:t>
            </a: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683568" y="3598470"/>
            <a:ext cx="3816424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Психолого-педагогическое</a:t>
            </a:r>
          </a:p>
        </p:txBody>
      </p:sp>
      <p:sp>
        <p:nvSpPr>
          <p:cNvPr id="5" name="Семиугольник 4"/>
          <p:cNvSpPr/>
          <p:nvPr/>
        </p:nvSpPr>
        <p:spPr>
          <a:xfrm>
            <a:off x="395536" y="4029358"/>
            <a:ext cx="3535351" cy="2567993"/>
          </a:xfrm>
          <a:prstGeom prst="heptagon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i="1" dirty="0" smtClean="0"/>
          </a:p>
          <a:p>
            <a:pPr algn="ctr"/>
            <a:r>
              <a:rPr lang="ru-RU" sz="1400" b="1" i="1" dirty="0" smtClean="0"/>
              <a:t>Наглядная </a:t>
            </a:r>
            <a:r>
              <a:rPr lang="ru-RU" sz="1400" b="1" i="1" dirty="0"/>
              <a:t>педагогическая пропаганда</a:t>
            </a:r>
          </a:p>
          <a:p>
            <a:pPr algn="ctr"/>
            <a:r>
              <a:rPr lang="ru-RU" sz="1400" b="1" i="1" dirty="0" smtClean="0"/>
              <a:t> </a:t>
            </a:r>
            <a:r>
              <a:rPr lang="ru-RU" sz="1400" b="1" i="1" dirty="0"/>
              <a:t>Родительские собрания</a:t>
            </a:r>
          </a:p>
          <a:p>
            <a:pPr algn="ctr"/>
            <a:r>
              <a:rPr lang="ru-RU" sz="1400" b="1" i="1" dirty="0" smtClean="0"/>
              <a:t> </a:t>
            </a:r>
            <a:r>
              <a:rPr lang="ru-RU" sz="1400" b="1" i="1" dirty="0"/>
              <a:t>Консультации</a:t>
            </a:r>
          </a:p>
          <a:p>
            <a:pPr algn="ctr"/>
            <a:r>
              <a:rPr lang="ru-RU" sz="1400" b="1" i="1" dirty="0" smtClean="0"/>
              <a:t>Беседы</a:t>
            </a:r>
            <a:endParaRPr lang="ru-RU" sz="1400" b="1" i="1" dirty="0"/>
          </a:p>
          <a:p>
            <a:pPr algn="ctr"/>
            <a:r>
              <a:rPr lang="ru-RU" sz="1400" b="1" i="1" dirty="0" smtClean="0"/>
              <a:t> </a:t>
            </a:r>
            <a:r>
              <a:rPr lang="ru-RU" sz="1400" b="1" i="1" dirty="0"/>
              <a:t>Тренинги</a:t>
            </a:r>
          </a:p>
          <a:p>
            <a:pPr algn="ctr"/>
            <a:r>
              <a:rPr lang="ru-RU" sz="1400" b="1" i="1" dirty="0" smtClean="0"/>
              <a:t>Игра</a:t>
            </a:r>
            <a:endParaRPr lang="ru-RU" sz="1400" b="1" i="1" dirty="0"/>
          </a:p>
          <a:p>
            <a:pPr algn="ctr"/>
            <a:r>
              <a:rPr lang="ru-RU" sz="1400" b="1" i="1" dirty="0" smtClean="0"/>
              <a:t> </a:t>
            </a:r>
            <a:r>
              <a:rPr lang="ru-RU" sz="1400" b="1" i="1" dirty="0"/>
              <a:t>Работа </a:t>
            </a:r>
            <a:r>
              <a:rPr lang="ru-RU" sz="1400" b="1" i="1" dirty="0" smtClean="0"/>
              <a:t>«Родительского клуба»</a:t>
            </a:r>
            <a:endParaRPr lang="ru-RU" sz="1400" b="1" i="1" dirty="0"/>
          </a:p>
          <a:p>
            <a:pPr algn="ctr"/>
            <a:r>
              <a:rPr lang="ru-RU" sz="1400" b="1" i="1" dirty="0" smtClean="0"/>
              <a:t> </a:t>
            </a:r>
            <a:r>
              <a:rPr lang="ru-RU" sz="1400" b="1" i="1" dirty="0"/>
              <a:t>Мастер классы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32040" y="3105834"/>
            <a:ext cx="40324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2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Непосредственное </a:t>
            </a:r>
            <a:r>
              <a:rPr lang="ru-RU" sz="20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участие родителей в образовательном процессе</a:t>
            </a:r>
          </a:p>
        </p:txBody>
      </p:sp>
      <p:sp>
        <p:nvSpPr>
          <p:cNvPr id="9" name="Семиугольник 8"/>
          <p:cNvSpPr/>
          <p:nvPr/>
        </p:nvSpPr>
        <p:spPr>
          <a:xfrm>
            <a:off x="4499991" y="4675493"/>
            <a:ext cx="4176465" cy="1921857"/>
          </a:xfrm>
          <a:prstGeom prst="heptagon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Участие родителей в проектно- познавательной деятельности детей</a:t>
            </a:r>
          </a:p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Участие родителей в трудовых, спортивных, культурно-досуговых мероприятиях</a:t>
            </a:r>
          </a:p>
        </p:txBody>
      </p:sp>
    </p:spTree>
    <p:extLst>
      <p:ext uri="{BB962C8B-B14F-4D97-AF65-F5344CB8AC3E}">
        <p14:creationId xmlns:p14="http://schemas.microsoft.com/office/powerpoint/2010/main" val="282206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Pictures\D7EOXGCA1ANN4PCAR94LGACAKLTEJ7CAWAG9K9CAXCVVZQCA2FAC25CAXRE69CCAF0ENF8CAPX52F9CARX998HCAX09BYFCA9FSEIOCAPYNF4ICATRLH1FCA4IJ448CAEAM7O8CAN2NKVWCAC8BSI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49685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Опираясь на данные позиции, мы приветствуем любые формы включения родителей в жизнь детского сада.  Для этого: </a:t>
            </a:r>
          </a:p>
          <a:p>
            <a:pPr marL="0" indent="0" algn="ctr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* Информируем родителей обо всем, что происходит или будет происходить в группе и в детском саду в специальном стенде.</a:t>
            </a:r>
          </a:p>
          <a:p>
            <a:pPr marL="0" indent="0" algn="just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* Приглашаем к обсуждению текущей ситуации в развитии ребенка и принятию решения о дальнейших совместных действиях педагогов, специалистов, родителей, способных обеспечить успешное развитие воспитанников.</a:t>
            </a:r>
          </a:p>
          <a:p>
            <a:pPr marL="0" indent="0" algn="ctr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* Предлагаем домашние творческие задания для родителей с детьми, позволяющие наладить доверительные отношения с ребенком, и одновременно поучаствовать в образовательном процессе.</a:t>
            </a:r>
          </a:p>
          <a:p>
            <a:pPr marL="0" indent="0" algn="ctr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*  Призываем к участию родителей в методических мероприятиях: изготовление костюмов, игрового материала, видеосъемок.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83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C:\Users\Администратор\Pictures\VH4LK8CA7ZS87HCA8QTLMYCA8QDGTNCA862C8ICA0948TCCA7170T9CA5NP1DGCAP9RS3HCA3QKL3UCAPUT9AWCA90LJA2CA90FFSLCA6W01E9CACNBC9SCA148AY1CA1AOZGFCAD9BEW2CADFX4U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i="1" dirty="0"/>
              <a:t>Огромное значение придаем  виду сотрудничества - праздники. Готовят их не только педагоги с детьми, но активно участвуют в них и родители. И, несмотря на занятость, родители откликаются, а со временем сами стремятся к участию в праздниках, поскольку именно в такие моменты они раскрепощаются сами с одной стороны, а с другой – лучше понимают состояние своих же детей, когда те выступают перед ними.  В нашей дружной семье  уже несколько лет подряд вошло в традицию проводить такие мероприятия как: «День самоуправления».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038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Администратор\Pictures\XH0SR0CA83UDJSCAS3PBCQCA23KG9VCAW0DX0NCAJCM6JFCAQE1TJPCA0WNXJ7CAAEHZIZCAN1PHQ8CAYS23EYCAV0VHQFCABE2K4VCAADBIGTCA7LFHGOCA19PW32CAPGLECQCAHGXBQMCAJVXJI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3768" y="404664"/>
            <a:ext cx="6203032" cy="572149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660066"/>
                </a:solidFill>
              </a:rPr>
              <a:t>«</a:t>
            </a:r>
            <a:r>
              <a:rPr lang="ru-RU" sz="2800" b="1" i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думайте, что вы воспитываете ребенка только тогда, когда с ним разговариваете, или поучаете его, или приказываете ему. Вы воспитываете его в каждый момент вашей жизни, даже тогда, когда вас нет </a:t>
            </a:r>
            <a:r>
              <a:rPr lang="ru-RU" sz="2800" b="1" i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дома».</a:t>
            </a:r>
            <a:endParaRPr lang="ru-RU" sz="2800" b="1" i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660066"/>
                </a:solidFill>
              </a:rPr>
              <a:t>                         </a:t>
            </a:r>
            <a:r>
              <a:rPr lang="ru-RU" sz="2800" b="1" i="1" dirty="0" smtClean="0">
                <a:solidFill>
                  <a:srgbClr val="660066"/>
                </a:solidFill>
              </a:rPr>
              <a:t>А.С. Макаренко</a:t>
            </a:r>
            <a:endParaRPr lang="ru-RU" sz="2800" b="1" i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3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Администратор\Pictures\JK70EECA5NA7YCCA068JF8CAQ30S3MCA0F854ECAXDFLGRCAKEKNZ1CAR1N1X3CAIU03U0CA8W6VJKCAOQ7ICVCAM2K1LVCA0I2QHACAV06SEICAXK22DQCABDBZPQCA1KDK74CAUMFKMFCAPDCF5W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94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Администратор\Pictures\D7EOXGCA1ANN4PCAR94LGACAKLTEJ7CAWAG9K9CAXCVVZQCA2FAC25CAXRE69CCAF0ENF8CAPX52F9CARX998HCAX09BYFCA9FSEIOCAPYNF4ICATRLH1FCA4IJ448CAEAM7O8CAN2NKVWCAC8BSI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Семья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 – поистине высокое творенье. Она заслон надёжный и причал. Она даёт призванье и рожденье. Она для нас основа всех начал. </a:t>
            </a:r>
            <a:br>
              <a:rPr lang="ru-RU" sz="40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Е.А.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Махачева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93729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\Pictures\LZRG6BCA62G7FBCANTCA0KCAS03SILCATUIF2UCAV16C0NCAQH6FSJCA2B1YGCCALAP0DUCASFKBMACAZHWUD5CAFYP498CAPU48S6CAJY5XLSCAG87SS8CAPDAUQQCAJOJRSUCAYZ687UCATT3O9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692696"/>
            <a:ext cx="6696744" cy="543346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96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Сегодня уже недостаточно однажды получить образование и работать по специальности. Чтобы сохранять уровень компетентности, необходимо все время чему-либо учиться, заниматься самообразованием на протяжении всей жизни. Непрерывное образование становится потребностью. Современная семья все чаще нуждается в разнообразных знаниях: медицинских, педагогических, психологических, юридических. </a:t>
            </a:r>
            <a:r>
              <a:rPr lang="ru-RU" sz="96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Деятельность педагогического коллектива детского сада не может оставаться в стороне от изменяющейся ситуации в социуме. Работа с семьей должна учитывать современные подходы к этой проблеме.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877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дминистратор\Pictures\ZS4KUWCATR6GUWCADP6G2FCABZ03D7CA3RRARSCAQY5XDICAPXYGY7CAASREKSCAWYG0SMCAX2EAKPCAZN61HLCAHOS2VOCAC8EL4XCA0REN38CAE0746FCAI6ILZICAOPK8GQCAAS8932CAE8KKV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7"/>
            <a:ext cx="8229600" cy="547260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 настоящее время общение педагога с родителями строится на принципах </a:t>
            </a:r>
            <a:r>
              <a:rPr lang="ru-RU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доверия, диалога, партнерства,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учета интересов родителей и их опыта в воспитании детей. Педагоги прошлого - К. Д. Ушинский, Е. Н., Л. Н. Толстой и другие - говорили о необходимости приобретения родителями педагогических знаний, о важности и целенаправленности семейного воспитания, о необходимости сочетания знания и опыта. </a:t>
            </a:r>
          </a:p>
        </p:txBody>
      </p:sp>
    </p:spTree>
    <p:extLst>
      <p:ext uri="{BB962C8B-B14F-4D97-AF65-F5344CB8AC3E}">
        <p14:creationId xmlns:p14="http://schemas.microsoft.com/office/powerpoint/2010/main" val="16634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дминистратор\Pictures\VH4LK8CA7ZS87HCA8QTLMYCA8QDGTNCA862C8ICA0948TCCA7170T9CA5NP1DGCAP9RS3HCA3QKL3UCAPUT9AWCA90LJA2CA90FFSLCA6W01E9CACNBC9SCA148AY1CA1AOZGFCAD9BEW2CADFX4U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Работа с семьей </a:t>
            </a:r>
            <a:r>
              <a:rPr lang="ru-RU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 необходимая сложная деятельность педагога. Многих родителей интересует только питание ребенка, они считают, что детский сад – место, где только присматривают за детьми, пока они работают. По этой причине педагоги очень часто испытывают большие трудности в общении с родителями. Как мы знаем, родители – это первые помощники и воспитатели для своих детей. Но далеко не все семьи могут реализовать весь комплекс возможностей взаимодействия на ребенка. Поэтому очень необходима квалифицированная помощь дошкольного учреждения.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27964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Администратор\Pictures\JJ2OKTCAMEVW5CCAW1W7N2CAP6WT7ACAK2MHKDCACOKRZVCA4C23J2CAP2N4RNCAZMHF0FCABQEFCZCAMMGS1ICAHHMUTECA14ZUK6CAYKHG0GCAO4LVMXCAR3LJICCAW420SMCA09Q4THCANUL51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dirty="0"/>
              <a:t>Первая школа растущего человека – </a:t>
            </a:r>
            <a:r>
              <a:rPr lang="ru-RU" sz="36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семья</a:t>
            </a:r>
            <a:r>
              <a:rPr lang="ru-RU" b="1" i="1" dirty="0"/>
              <a:t>. Она – целый мир для ребенка, здесь он учится любить, терпеть, радоваться, сочувствовать. В условиях семьи складывается присущий только ей эмоционально-нравственный опыт: убеждения и идеалы, оценки и ценностные ориентации, отношение к окружающим людям  </a:t>
            </a:r>
            <a:r>
              <a:rPr lang="ru-RU" b="1" i="1" dirty="0" smtClean="0"/>
              <a:t>и </a:t>
            </a:r>
            <a:r>
              <a:rPr lang="ru-RU" b="1" i="1" dirty="0"/>
              <a:t>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88734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Администратор\Pictures\WK78PJCAAS1IY1CARWJ634CAEYS7KYCAF0E8F6CADQ1QDDCALELT7KCATFPZ29CAYUC11OCAROWV9CCA6U27N2CA29Z0E7CAZW8D2QCA5S0SYECA5MYEXPCAZJM509CAQJJNWVCAFISOC6CA50OLS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404665"/>
            <a:ext cx="6768752" cy="504055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Однако, воспитание ребёнка в дошкольном учреждении не может быть изолировано от семейного воспитания. Взаимодействие </a:t>
            </a:r>
            <a:r>
              <a:rPr lang="ru-RU" b="1" i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педагога </a:t>
            </a:r>
            <a:r>
              <a:rPr lang="ru-RU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i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родителя </a:t>
            </a:r>
            <a:r>
              <a:rPr lang="ru-RU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воспитательно-образовательном процессе поможет всестороннему развитию                                                  личности  ребёнка  и  успешной  подготовке к школе. </a:t>
            </a:r>
          </a:p>
        </p:txBody>
      </p:sp>
    </p:spTree>
    <p:extLst>
      <p:ext uri="{BB962C8B-B14F-4D97-AF65-F5344CB8AC3E}">
        <p14:creationId xmlns:p14="http://schemas.microsoft.com/office/powerpoint/2010/main" val="134290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C:\Users\Администратор\Pictures\VH4LK8CA7ZS87HCA8QTLMYCA8QDGTNCA862C8ICA0948TCCA7170T9CA5NP1DGCAP9RS3HCA3QKL3UCAPUT9AWCA90LJA2CA90FFSLCA6W01E9CACNBC9SCA148AY1CA1AOZGFCAD9BEW2CADFX4U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Взаимодействие ДОУ с семьей – это объединение общих целей, интересов и деятельности в плане развития гармоничного и здорового ребенка. Но зачастую мы, педагоги, испытываем трудности в общении с родителями. Поэтому перед нами встал вопрос, как заинтересовать родителей в совместной работе, сделать их участниками воспитательного процесса. Поэтому в нашем детском саду ведётся работа по вовлечению родителей в совместную деятельность детского сада.</a:t>
            </a:r>
          </a:p>
        </p:txBody>
      </p:sp>
    </p:spTree>
    <p:extLst>
      <p:ext uri="{BB962C8B-B14F-4D97-AF65-F5344CB8AC3E}">
        <p14:creationId xmlns:p14="http://schemas.microsoft.com/office/powerpoint/2010/main" val="404089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Администратор\Pictures\TTKGBPCAISAAQXCAOVQK1BCAT8R9VGCAD1BRS6CANQVW1ICAZ76P2PCAAO4227CASDCBL2CA8HA0OMCA332YEICA6JSNHPCA5OL5ZDCAX6W0I9CAZUZWKQCA4WIWXICAW1P4UMCAD5Q4AHCAMC330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597666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9003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Эффективные формы </a:t>
            </a:r>
            <a:r>
              <a:rPr lang="ru-RU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9003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воспитания детей в ДОУ </a:t>
            </a:r>
          </a:p>
        </p:txBody>
      </p:sp>
      <p:sp>
        <p:nvSpPr>
          <p:cNvPr id="4" name="Овал 3"/>
          <p:cNvSpPr/>
          <p:nvPr/>
        </p:nvSpPr>
        <p:spPr>
          <a:xfrm>
            <a:off x="683568" y="2420888"/>
            <a:ext cx="2952328" cy="1346448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беседы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267745" y="4653136"/>
            <a:ext cx="3960438" cy="1512168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экскурсии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207431" y="2709900"/>
            <a:ext cx="2448272" cy="1080120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НОД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7317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995937" y="2834889"/>
            <a:ext cx="1872208" cy="1296144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игра</a:t>
            </a:r>
            <a:endParaRPr lang="ru-RU" sz="32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002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812</Words>
  <Application>Microsoft Office PowerPoint</Application>
  <PresentationFormat>Экран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Вовлечение родителей в жизнь детского сада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Формы и Методы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Вовлечение родителей в жизнь детского сада</dc:title>
  <dc:creator>DNA7 X86</dc:creator>
  <cp:lastModifiedBy>пк</cp:lastModifiedBy>
  <cp:revision>33</cp:revision>
  <dcterms:created xsi:type="dcterms:W3CDTF">2016-12-13T21:21:53Z</dcterms:created>
  <dcterms:modified xsi:type="dcterms:W3CDTF">2024-12-05T11:31:50Z</dcterms:modified>
</cp:coreProperties>
</file>