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68" r:id="rId13"/>
    <p:sldId id="267" r:id="rId14"/>
    <p:sldId id="269" r:id="rId15"/>
    <p:sldId id="275" r:id="rId16"/>
    <p:sldId id="274" r:id="rId17"/>
    <p:sldId id="276" r:id="rId18"/>
    <p:sldId id="277" r:id="rId19"/>
    <p:sldId id="271" r:id="rId20"/>
    <p:sldId id="272" r:id="rId21"/>
    <p:sldId id="273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A50021"/>
    <a:srgbClr val="0000CC"/>
    <a:srgbClr val="FF0000"/>
    <a:srgbClr val="28077B"/>
    <a:srgbClr val="E4DAFD"/>
    <a:srgbClr val="990033"/>
    <a:srgbClr val="2BEB21"/>
    <a:srgbClr val="E7DE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7368-80FD-48C6-A643-29CCE19D34D4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D487-11C9-4622-9EF3-7424DFFC6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669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7368-80FD-48C6-A643-29CCE19D34D4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D487-11C9-4622-9EF3-7424DFFC6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047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7368-80FD-48C6-A643-29CCE19D34D4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D487-11C9-4622-9EF3-7424DFFC6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660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7368-80FD-48C6-A643-29CCE19D34D4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D487-11C9-4622-9EF3-7424DFFC6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944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7368-80FD-48C6-A643-29CCE19D34D4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D487-11C9-4622-9EF3-7424DFFC6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124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7368-80FD-48C6-A643-29CCE19D34D4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D487-11C9-4622-9EF3-7424DFFC6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307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7368-80FD-48C6-A643-29CCE19D34D4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D487-11C9-4622-9EF3-7424DFFC6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829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7368-80FD-48C6-A643-29CCE19D34D4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D487-11C9-4622-9EF3-7424DFFC6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919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7368-80FD-48C6-A643-29CCE19D34D4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D487-11C9-4622-9EF3-7424DFFC6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367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7368-80FD-48C6-A643-29CCE19D34D4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D487-11C9-4622-9EF3-7424DFFC6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053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7368-80FD-48C6-A643-29CCE19D34D4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D487-11C9-4622-9EF3-7424DFFC6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01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07368-80FD-48C6-A643-29CCE19D34D4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DD487-11C9-4622-9EF3-7424DFFC63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546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Администратор\Pictures\R0N376CAE3GNVACASF1778CATJO3CECA3OFP15CA2N65DQCAZ1HXHFCA70MDXECA7DVRSQCAF74RYBCALQCDLFCAROZIXGCAJOUFCACAE8NC5PCADIKGC3CAUK7HB4CAHK20WLCA9DYPD6CAK5I1T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7" y="0"/>
            <a:ext cx="9144000" cy="745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844408" cy="1512168"/>
          </a:xfrm>
        </p:spPr>
        <p:txBody>
          <a:bodyPr>
            <a:normAutofit fontScale="90000"/>
          </a:bodyPr>
          <a:lstStyle/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Муниципальное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бюджетное дошкольное образовательное учреждение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«ЦРР -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де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тский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сад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Дальнереченского городского округа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300" dirty="0"/>
              <a:t> </a:t>
            </a:r>
            <a:br>
              <a:rPr lang="ru-RU" sz="1300" dirty="0"/>
            </a:br>
            <a:endParaRPr lang="ru-RU" sz="13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2304256"/>
          </a:xfrm>
        </p:spPr>
        <p:txBody>
          <a:bodyPr>
            <a:prstTxWarp prst="textDoubleWave1">
              <a:avLst/>
            </a:prstTxWarp>
            <a:normAutofit/>
          </a:bodyPr>
          <a:lstStyle/>
          <a:p>
            <a:pPr fontAlgn="b"/>
            <a:r>
              <a:rPr lang="ru-RU" sz="33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«Путешествие в волшебный мир  </a:t>
            </a:r>
            <a:r>
              <a:rPr lang="ru-RU" sz="3300" b="1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Сенсорики</a:t>
            </a:r>
            <a:r>
              <a:rPr lang="ru-RU" sz="33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 </a:t>
            </a:r>
          </a:p>
          <a:p>
            <a:pPr fontAlgn="b"/>
            <a:r>
              <a:rPr lang="ru-RU" sz="2100" b="1" i="1" dirty="0">
                <a:solidFill>
                  <a:schemeClr val="tx1"/>
                </a:solidFill>
              </a:rPr>
              <a:t>(игровой практикум для педагогов ДОУ)</a:t>
            </a:r>
          </a:p>
          <a:p>
            <a:r>
              <a:rPr lang="ru-RU" b="1" dirty="0"/>
              <a:t> </a:t>
            </a:r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24128" y="4398496"/>
            <a:ext cx="29523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Подготовила: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старший воспитатель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О.А. Коршунова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864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Администратор\Pictures\H1XWN2CA5CIZO4CAWVZSQXCAOPURA2CAZPLM03CAZKHWM6CA8G27H3CABB46IQCAE0R1G3CAD34YVICA27NSMKCAXL1GL1CAP2TVB2CAX5X3O5CA0RAFD7CARUDVTKCABKCU0TCA2A253SCA53G6N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44824"/>
            <a:ext cx="5770984" cy="1656184"/>
          </a:xfrm>
        </p:spPr>
        <p:txBody>
          <a:bodyPr>
            <a:prstTxWarp prst="textWave4">
              <a:avLst/>
            </a:prstTxWarp>
            <a:normAutofit/>
          </a:bodyPr>
          <a:lstStyle/>
          <a:p>
            <a:r>
              <a:rPr lang="ru-RU" sz="4000" i="1" dirty="0" smtClean="0">
                <a:solidFill>
                  <a:srgbClr val="000099"/>
                </a:solidFill>
              </a:rPr>
              <a:t>  </a:t>
            </a:r>
            <a:r>
              <a:rPr lang="ru-RU" sz="28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Станция «Цветная</a:t>
            </a:r>
            <a:r>
              <a:rPr lang="ru-RU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 </a:t>
            </a:r>
            <a:endParaRPr lang="ru-RU" sz="28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99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8732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истратор\Pictures\XJ39V5CAEQUE1LCAO7S6POCA9ZRNZFCATXHL54CAFZHXT3CAORXM6ICA9VPRL1CAQMFL5MCA316DLTCA454422CATC855WCA2OXP32CA1OA5LCCAW81VMRCAO63QKQCAKPKPTWCAJI2VL3CAJ80RT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Пальчиковая игра «Пальчики работают»</a:t>
            </a:r>
            <a:br>
              <a:rPr lang="ru-RU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ru-RU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algn="ctr"/>
            <a:r>
              <a:rPr lang="ru-RU" sz="3100" b="1" i="1" dirty="0">
                <a:latin typeface="Times New Roman" pitchFamily="18" charset="0"/>
                <a:cs typeface="Times New Roman" pitchFamily="18" charset="0"/>
              </a:rPr>
              <a:t>(Выполнять одновременно двумя руками)</a:t>
            </a:r>
          </a:p>
          <a:p>
            <a:pPr algn="ctr"/>
            <a:r>
              <a:rPr lang="ru-RU" sz="3100" b="1" i="1" dirty="0">
                <a:latin typeface="Times New Roman" pitchFamily="18" charset="0"/>
                <a:cs typeface="Times New Roman" pitchFamily="18" charset="0"/>
              </a:rPr>
              <a:t>Палец толстый и большой в сад за сливами пошел.</a:t>
            </a:r>
          </a:p>
          <a:p>
            <a:pPr algn="ctr"/>
            <a:r>
              <a:rPr lang="ru-RU" sz="3100" b="1" i="1" dirty="0">
                <a:latin typeface="Times New Roman" pitchFamily="18" charset="0"/>
                <a:cs typeface="Times New Roman" pitchFamily="18" charset="0"/>
              </a:rPr>
              <a:t>(Поднять большой палец, пошевелить им.)</a:t>
            </a:r>
          </a:p>
          <a:p>
            <a:pPr algn="ctr"/>
            <a:r>
              <a:rPr lang="ru-RU" sz="3100" b="1" i="1" dirty="0">
                <a:latin typeface="Times New Roman" pitchFamily="18" charset="0"/>
                <a:cs typeface="Times New Roman" pitchFamily="18" charset="0"/>
              </a:rPr>
              <a:t>Указательный с порога указал ему дорогу.</a:t>
            </a:r>
          </a:p>
          <a:p>
            <a:pPr algn="ctr"/>
            <a:r>
              <a:rPr lang="ru-RU" sz="3100" b="1" i="1" dirty="0">
                <a:latin typeface="Times New Roman" pitchFamily="18" charset="0"/>
                <a:cs typeface="Times New Roman" pitchFamily="18" charset="0"/>
              </a:rPr>
              <a:t>Средний палец самый меткий: он сбивает сливы с ветки.</a:t>
            </a:r>
          </a:p>
          <a:p>
            <a:pPr algn="ctr"/>
            <a:r>
              <a:rPr lang="ru-RU" sz="3100" b="1" i="1" dirty="0">
                <a:latin typeface="Times New Roman" pitchFamily="18" charset="0"/>
                <a:cs typeface="Times New Roman" pitchFamily="18" charset="0"/>
              </a:rPr>
              <a:t>(Выполнять щелчки большим и средним пальцами)</a:t>
            </a:r>
          </a:p>
          <a:p>
            <a:pPr algn="ctr"/>
            <a:r>
              <a:rPr lang="ru-RU" sz="3100" b="1" i="1" dirty="0">
                <a:latin typeface="Times New Roman" pitchFamily="18" charset="0"/>
                <a:cs typeface="Times New Roman" pitchFamily="18" charset="0"/>
              </a:rPr>
              <a:t>Безымянный поедает</a:t>
            </a:r>
          </a:p>
          <a:p>
            <a:pPr algn="ctr"/>
            <a:r>
              <a:rPr lang="ru-RU" sz="3100" b="1" i="1" dirty="0">
                <a:latin typeface="Times New Roman" pitchFamily="18" charset="0"/>
                <a:cs typeface="Times New Roman" pitchFamily="18" charset="0"/>
              </a:rPr>
              <a:t>(Поднести безымянный палец ко рту)</a:t>
            </a:r>
          </a:p>
          <a:p>
            <a:pPr algn="ctr"/>
            <a:r>
              <a:rPr lang="ru-RU" sz="3100" b="1" i="1" dirty="0">
                <a:latin typeface="Times New Roman" pitchFamily="18" charset="0"/>
                <a:cs typeface="Times New Roman" pitchFamily="18" charset="0"/>
              </a:rPr>
              <a:t>А мизинчик-господинчик в землю косточки сажает</a:t>
            </a:r>
          </a:p>
          <a:p>
            <a:pPr algn="ctr"/>
            <a:r>
              <a:rPr lang="ru-RU" sz="3100" b="1" i="1" dirty="0">
                <a:latin typeface="Times New Roman" pitchFamily="18" charset="0"/>
                <a:cs typeface="Times New Roman" pitchFamily="18" charset="0"/>
              </a:rPr>
              <a:t>(Постучать мизинцем по столу)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6035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0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1000"/>
                            </p:stCondLst>
                            <p:childTnLst>
                              <p:par>
                                <p:cTn id="6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 descr="C:\Users\Администратор\Pictures\R0N376CAE3GNVACASF1778CATJO3CECA3OFP15CA2N65DQCAZ1HXHFCA70MDXECA7DVRSQCAF74RYBCALQCDLFCAROZIXGCAJOUFCACAE8NC5PCADIKGC3CAUK7HB4CAHK20WLCA9DYPD6CAK5I1T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3712"/>
            <a:ext cx="9144000" cy="7051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362169" y="2685697"/>
            <a:ext cx="2232248" cy="1196752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800000" flipV="1">
            <a:off x="4574913" y="4121874"/>
            <a:ext cx="1440160" cy="1302665"/>
          </a:xfrm>
          <a:prstGeom prst="triangle">
            <a:avLst>
              <a:gd name="adj" fmla="val 52886"/>
            </a:avLst>
          </a:prstGeom>
          <a:solidFill>
            <a:srgbClr val="2BEB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660232" y="3869517"/>
            <a:ext cx="2160240" cy="2045127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55577" y="1268760"/>
            <a:ext cx="1296144" cy="115212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66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Администратор\Pictures\AZ8EWUCAO3L46JCA1CQ47TCAECCHVVCAEFE7B0CAI3V26OCAF2IR9LCAUF7KTKCAZ0HOVOCAS0CCH9CA3YAICRCA7B0COZCAMQT3V4CAKEHYU0CAEQ096CCA5FCIVQCAVAIYPGCAWV9IU7CAODI8ZZ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2448272" cy="1368152"/>
          </a:xfrm>
        </p:spPr>
        <p:txBody>
          <a:bodyPr>
            <a:normAutofit/>
          </a:bodyPr>
          <a:lstStyle/>
          <a:p>
            <a:r>
              <a:rPr lang="ru-RU" sz="28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</a:t>
            </a:r>
            <a:r>
              <a:rPr lang="ru-RU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танция </a:t>
            </a:r>
            <a:br>
              <a:rPr lang="ru-RU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«Фигурная»</a:t>
            </a:r>
            <a:endParaRPr lang="ru-RU" sz="28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080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Администратор\Pictures\RDXYDXCA63BVLXCA73WKAWCAP17P4RCAJ1M29HCANIXZKYCAEUMIV1CA3PMT23CAF95QU2CA9847SLCAFK05QCCAH1H26YCAGN9XTECAL3W4VZCAKQ8K3TCANWCDLVCA2ODQR4CARQ0MTVCACL2QV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/>
          </a:bodyPr>
          <a:lstStyle/>
          <a:p>
            <a:r>
              <a: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990033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4000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990033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Станция «Следопыты»</a:t>
            </a:r>
            <a:br>
              <a:rPr lang="ru-RU" sz="4000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990033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ru-RU" sz="4000" b="1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990033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5122" name="Picture 2" descr="C:\Users\Администратор\Pictures\LC2CCXCA0C0HP3CAFQSW4BCAZLICECCAPS77PNCANZM7DJCALHM5UPCANXFNFVCAH0RC9GCAHWQ31HCAQWCN6DCA6NUWYACA8QBI2ICA01ZGKHCAR84O44CAGT4JJECA8WOUC1CA0XBXDRCAK98K70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492896"/>
            <a:ext cx="4680520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5293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Администратор\Pictures\BRANQCCAFUOMZKCA7FBNAZCAJ4HRXPCAUQZID2CACIBDNTCA8R1ZIRCAV9X58QCAG5EAIWCAS1KTX6CA62TQ7HCARLXBCOCASQ89DMCAIR500LCANRZ6NNCAHN25Z0CA6NGDX5CAKN3GY2CA1E0XQ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704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Wave1">
              <a:avLst/>
            </a:prstTxWarp>
            <a:normAutofit/>
          </a:bodyPr>
          <a:lstStyle/>
          <a:p>
            <a:r>
              <a:rPr lang="ru-RU" sz="3200" b="1" i="1" dirty="0">
                <a:solidFill>
                  <a:srgbClr val="000099"/>
                </a:solidFill>
              </a:rPr>
              <a:t>С</a:t>
            </a:r>
            <a:r>
              <a:rPr lang="ru-RU" sz="3200" b="1" i="1" dirty="0" smtClean="0">
                <a:solidFill>
                  <a:srgbClr val="000099"/>
                </a:solidFill>
              </a:rPr>
              <a:t>танция </a:t>
            </a:r>
            <a:r>
              <a:rPr lang="ru-RU" sz="3200" b="1" i="1" dirty="0">
                <a:solidFill>
                  <a:srgbClr val="000099"/>
                </a:solidFill>
              </a:rPr>
              <a:t>«</a:t>
            </a:r>
            <a:r>
              <a:rPr lang="ru-RU" sz="3200" b="1" i="1" dirty="0" smtClean="0">
                <a:solidFill>
                  <a:srgbClr val="000099"/>
                </a:solidFill>
              </a:rPr>
              <a:t>Игрушечная»</a:t>
            </a:r>
            <a:r>
              <a:rPr lang="ru-RU" sz="3200" i="1" dirty="0" smtClean="0">
                <a:solidFill>
                  <a:srgbClr val="000099"/>
                </a:solidFill>
              </a:rPr>
              <a:t> </a:t>
            </a:r>
            <a:endParaRPr lang="ru-RU" sz="3200" i="1" dirty="0">
              <a:solidFill>
                <a:srgbClr val="000099"/>
              </a:solidFill>
            </a:endParaRPr>
          </a:p>
        </p:txBody>
      </p:sp>
      <p:pic>
        <p:nvPicPr>
          <p:cNvPr id="1026" name="Picture 2" descr="C:\Users\Администратор\Pictures\4CXJHFCA102QWLCA5ZIWKLCA7JZRKECAWD7HEZCAZX2XNQCAUHL0OMCA96HIKMCA2L196ECA4IDMSECAV1WE3ICAE34BCPCABJA9TZCANQBTZWCAT5W304CA46OSFJCAHIPMUBCAI8AMXUCANM0RUV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72816"/>
            <a:ext cx="6552728" cy="4176464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1151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Администратор\Pictures\T2XXTFCAA41XVWCA9BQSCDCA821EDHCADCG1GVCA2NJI01CAMTWA7ICAOUVGHDCACDGRMYCA58227ACARPDGVFCAUMR56ICAQGW8LACASRKC5QCARCQ9Q6CAUT4JRCCAY8WNZZCA4OUWG0CAQWGFB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31024" cy="3802434"/>
          </a:xfrm>
        </p:spPr>
        <p:txBody>
          <a:bodyPr>
            <a:normAutofit/>
          </a:bodyPr>
          <a:lstStyle/>
          <a:p>
            <a:r>
              <a:rPr lang="ru-RU" sz="2400" b="1" i="1" dirty="0">
                <a:solidFill>
                  <a:srgbClr val="A50021"/>
                </a:solidFill>
                <a:latin typeface="Arial Black" pitchFamily="34" charset="0"/>
              </a:rPr>
              <a:t>Мастер-класс </a:t>
            </a:r>
            <a:r>
              <a:rPr lang="ru-RU" sz="2400" b="1" i="1" dirty="0" smtClean="0">
                <a:solidFill>
                  <a:srgbClr val="A50021"/>
                </a:solidFill>
                <a:latin typeface="Arial Black" pitchFamily="34" charset="0"/>
              </a:rPr>
              <a:t/>
            </a:r>
            <a:br>
              <a:rPr lang="ru-RU" sz="2400" b="1" i="1" dirty="0" smtClean="0">
                <a:solidFill>
                  <a:srgbClr val="A50021"/>
                </a:solidFill>
                <a:latin typeface="Arial Black" pitchFamily="34" charset="0"/>
              </a:rPr>
            </a:br>
            <a:r>
              <a:rPr lang="ru-RU" sz="2400" b="1" i="1" dirty="0" smtClean="0">
                <a:solidFill>
                  <a:srgbClr val="A50021"/>
                </a:solidFill>
                <a:latin typeface="Arial Black" pitchFamily="34" charset="0"/>
              </a:rPr>
              <a:t>по </a:t>
            </a:r>
            <a:r>
              <a:rPr lang="ru-RU" sz="2400" b="1" i="1" dirty="0">
                <a:solidFill>
                  <a:srgbClr val="A50021"/>
                </a:solidFill>
                <a:latin typeface="Arial Black" pitchFamily="34" charset="0"/>
              </a:rPr>
              <a:t>изготовлению дидактического пособия для детей дошкольного возраст</a:t>
            </a:r>
            <a:r>
              <a:rPr lang="ru-RU" sz="2400" dirty="0">
                <a:solidFill>
                  <a:srgbClr val="A50021"/>
                </a:solidFill>
                <a:latin typeface="Arial Black" pitchFamily="34" charset="0"/>
              </a:rPr>
              <a:t>а</a:t>
            </a:r>
          </a:p>
        </p:txBody>
      </p:sp>
    </p:spTree>
    <p:extLst>
      <p:ext uri="{BB962C8B-B14F-4D97-AF65-F5344CB8AC3E}">
        <p14:creationId xmlns:p14="http://schemas.microsoft.com/office/powerpoint/2010/main" val="19754732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дминистратор\Pictures\RDXYDXCA63BVLXCA73WKAWCAP17P4RCAJ1M29HCANIXZKYCAEUMIV1CA3PMT23CAF95QU2CA9847SLCAFK05QCCAH1H26YCAGN9XTECAL3W4VZCAKQ8K3TCANWCDLVCA2ODQR4CARQ0MTVCACL2QV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Данное пособие поможет:</a:t>
            </a:r>
            <a:r>
              <a:rPr lang="ru-RU" sz="3200" dirty="0">
                <a:solidFill>
                  <a:srgbClr val="FF0000"/>
                </a:solidFill>
              </a:rPr>
              <a:t/>
            </a:r>
            <a:br>
              <a:rPr lang="ru-RU" sz="3200" dirty="0">
                <a:solidFill>
                  <a:srgbClr val="FF0000"/>
                </a:solidFill>
              </a:rPr>
            </a:b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0000" lnSpcReduction="20000"/>
          </a:bodyPr>
          <a:lstStyle/>
          <a:p>
            <a:r>
              <a:rPr lang="ru-RU" sz="3400" b="1" i="1" dirty="0" smtClean="0"/>
              <a:t> </a:t>
            </a:r>
            <a:r>
              <a:rPr lang="ru-RU" sz="3400" b="1" i="1" dirty="0"/>
              <a:t>Развивать у детей мышление, внимание, фантазию, восприятие устной и зрительной информации.</a:t>
            </a:r>
          </a:p>
          <a:p>
            <a:r>
              <a:rPr lang="ru-RU" sz="3400" b="1" i="1" dirty="0" smtClean="0"/>
              <a:t> </a:t>
            </a:r>
            <a:r>
              <a:rPr lang="ru-RU" sz="3400" b="1" i="1" dirty="0"/>
              <a:t>Совершенствовать все виды счёта.</a:t>
            </a:r>
          </a:p>
          <a:p>
            <a:r>
              <a:rPr lang="ru-RU" sz="3400" b="1" i="1" dirty="0" smtClean="0"/>
              <a:t> </a:t>
            </a:r>
            <a:r>
              <a:rPr lang="ru-RU" sz="3400" b="1" i="1" dirty="0"/>
              <a:t>Учить обобщать и сравнивать предметы по величине.</a:t>
            </a:r>
          </a:p>
          <a:p>
            <a:r>
              <a:rPr lang="ru-RU" sz="3400" b="1" i="1" dirty="0" smtClean="0"/>
              <a:t>Развивать </a:t>
            </a:r>
            <a:r>
              <a:rPr lang="ru-RU" sz="3400" b="1" i="1" dirty="0"/>
              <a:t>мелкую моторику пальцев рук.</a:t>
            </a:r>
          </a:p>
          <a:p>
            <a:r>
              <a:rPr lang="ru-RU" sz="3400" b="1" i="1" dirty="0" smtClean="0"/>
              <a:t>Формировать </a:t>
            </a:r>
            <a:r>
              <a:rPr lang="ru-RU" sz="3400" b="1" i="1" dirty="0"/>
              <a:t>представления о геометрических фигурах, формах.</a:t>
            </a:r>
          </a:p>
          <a:p>
            <a:r>
              <a:rPr lang="ru-RU" sz="3400" b="1" i="1" dirty="0" smtClean="0"/>
              <a:t> </a:t>
            </a:r>
            <a:r>
              <a:rPr lang="ru-RU" sz="3400" b="1" i="1" dirty="0"/>
              <a:t>Закреплять умение классифицировать предметы по общим качествам</a:t>
            </a:r>
          </a:p>
          <a:p>
            <a:r>
              <a:rPr lang="ru-RU" sz="3400" b="1" i="1" dirty="0"/>
              <a:t>(форме, величине, цвету) .</a:t>
            </a:r>
          </a:p>
          <a:p>
            <a:r>
              <a:rPr lang="ru-RU" sz="3400" b="1" i="1" dirty="0" smtClean="0"/>
              <a:t> </a:t>
            </a:r>
            <a:r>
              <a:rPr lang="ru-RU" sz="3400" b="1" i="1" dirty="0"/>
              <a:t>Развивать речь детей, умение делать простые выводы.</a:t>
            </a:r>
          </a:p>
          <a:p>
            <a:r>
              <a:rPr lang="ru-RU" sz="3400" b="1" i="1" dirty="0"/>
              <a:t> </a:t>
            </a:r>
            <a:r>
              <a:rPr lang="ru-RU" sz="3400" b="1" i="1" dirty="0" smtClean="0"/>
              <a:t>Закрепить </a:t>
            </a:r>
            <a:r>
              <a:rPr lang="ru-RU" sz="3400" b="1" i="1" dirty="0"/>
              <a:t>и расширить пространственное представление.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9245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000"/>
                            </p:stCondLst>
                            <p:childTnLst>
                              <p:par>
                                <p:cTn id="4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4000"/>
                            </p:stCondLst>
                            <p:childTnLst>
                              <p:par>
                                <p:cTn id="5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6000"/>
                            </p:stCondLst>
                            <p:childTnLst>
                              <p:par>
                                <p:cTn id="5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8000"/>
                            </p:stCondLst>
                            <p:childTnLst>
                              <p:par>
                                <p:cTn id="6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Администратор\Pictures\TTKGBPCAISAAQXCAOVQK1BCAT8R9VGCAD1BRS6CANQVW1ICAZ76P2PCAAO4227CASDCBL2CA8HA0OMCA332YEICA6JSNHPCA5OL5ZDCAX6W0I9CAZUZWKQCA4WIWXICAW1P4UMCAD5Q4AHCAMC330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70342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000099"/>
                </a:solidFill>
              </a:rPr>
              <a:t>Варианты игры </a:t>
            </a:r>
            <a:r>
              <a:rPr lang="ru-RU" sz="2400" i="1" dirty="0">
                <a:solidFill>
                  <a:srgbClr val="000099"/>
                </a:solidFill>
              </a:rPr>
              <a:t/>
            </a:r>
            <a:br>
              <a:rPr lang="ru-RU" sz="2400" i="1" dirty="0">
                <a:solidFill>
                  <a:srgbClr val="000099"/>
                </a:solidFill>
              </a:rPr>
            </a:br>
            <a:endParaRPr lang="ru-RU" sz="2400" i="1" dirty="0">
              <a:solidFill>
                <a:srgbClr val="00009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7"/>
          </a:xfrm>
        </p:spPr>
        <p:txBody>
          <a:bodyPr>
            <a:no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«Собери </a:t>
            </a:r>
            <a:r>
              <a:rPr lang="ru-RU" sz="1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красивые бусы»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 -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по желанию 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дети выбирают разные геометрические фигуры и раскладывают их в определённой последовательности собирая тем самым бусы.</a:t>
            </a:r>
          </a:p>
          <a:p>
            <a:r>
              <a:rPr lang="ru-RU" sz="1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«Выложи предмет»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 - ребенок выкладывает, например дом (геометрические фигуры выбирает сам ребенок, затем солнышко и т. д. В последующем можно выложить целую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«картину «(развивает 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творчество ребенка) .</a:t>
            </a:r>
          </a:p>
          <a:p>
            <a:r>
              <a:rPr lang="ru-RU" sz="1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«Найди пару», «Найди такую же… »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 - учить подбирать геометрические фигуры разные по величине, форме, цвету, сравнивать и находить сходства, различия. Развивать наблюдательность.</a:t>
            </a:r>
          </a:p>
          <a:p>
            <a:r>
              <a:rPr lang="ru-RU" sz="1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«Что изменилось? »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 упражнять в правильном назывании геометрических фигур, развивать зрительную память.</a:t>
            </a:r>
          </a:p>
          <a:p>
            <a:r>
              <a:rPr lang="ru-RU" sz="1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«Подбери фигуру»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 - закрепить представления детей о геометрических формах, упражнять в их назывании.</a:t>
            </a:r>
          </a:p>
          <a:p>
            <a:r>
              <a:rPr lang="ru-RU" sz="1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«Три квадрата»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 - научить детей соотносить по величине три предмета и обозначить их отношения словами: «большой», маленький», «средний», самый большой», «самый маленький».</a:t>
            </a:r>
          </a:p>
          <a:p>
            <a:r>
              <a:rPr lang="ru-RU" sz="1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«Геометрическое лото»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 - учить детей сравнивать форму изображенного предмета с геометрической фигурой подбирать предметы по геометрическому образцу.</a:t>
            </a:r>
          </a:p>
          <a:p>
            <a:r>
              <a:rPr lang="ru-RU" sz="1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«Какие бывают фигуры»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 - познакомить детей с новыми формами: овалом, прямоугольником, треугольником, давая их в паре с уже знакомыми: квадрат-треугольник, квадрат-прямоугольник, круг-овал.</a:t>
            </a:r>
          </a:p>
          <a:p>
            <a:r>
              <a:rPr lang="ru-RU" sz="1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«Кому какая форма» 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- учить детей группировать геометрические фигуры (овалы, круги) по форме, отвлекаясь от цвета, величины.</a:t>
            </a:r>
          </a:p>
          <a:p>
            <a:r>
              <a:rPr lang="ru-RU" sz="1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«Составь предмет» 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- упражнять в составлении силуэта предмета из отдельных частей (геометрических фигур).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836601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Users\Администратор\Pictures\2PETMCCA1GL7ZICALDATK3CAB2PP5FCAJW7B5JCACS222DCARNGOM2CARNH078CA0D2M1JCAOJIAXHCAFACF02CA0DEZVRCAF857ERCAAQBLWICAEPDCQWCAKOVM65CAF8L7LHCAO7HCL7CAWFUGS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/>
              <a:t>Решая несложные, развивающие игровые задания ребёнок </a:t>
            </a:r>
            <a:r>
              <a:rPr lang="ru-RU" sz="2000" dirty="0" smtClean="0"/>
              <a:t> радуется </a:t>
            </a:r>
            <a:r>
              <a:rPr lang="ru-RU" sz="2000" dirty="0"/>
              <a:t>своим результатам и достижениям. А хорошее настроение - это залог успешного развития!</a:t>
            </a:r>
          </a:p>
          <a:p>
            <a:endParaRPr lang="ru-RU" dirty="0"/>
          </a:p>
        </p:txBody>
      </p:sp>
      <p:pic>
        <p:nvPicPr>
          <p:cNvPr id="6146" name="Picture 2" descr="C:\Users\Администратор\Pictures\AQGX5PCA9KIFI8CAKZHGZACA2RFUE6CA5SBP7GCAWQB1EFCAOBYA9MCAK42LQ2CA4WZ0FNCAG03EW0CALXSNKGCATFLQCMCA8ZG7AUCAFVBEY4CAKKMM6ICAL44Z98CA8C4URSCABVL7BCCAF27D2J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92696"/>
            <a:ext cx="8352928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 rot="10800000" flipV="1">
            <a:off x="1913364" y="3364847"/>
            <a:ext cx="569172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28077B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Решая несложные, развивающие игровые задания </a:t>
            </a:r>
            <a:r>
              <a:rPr lang="ru-RU" sz="2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28077B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ребёнок будет </a:t>
            </a:r>
            <a:r>
              <a:rPr lang="ru-RU" sz="24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28077B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радоваться своим результатам и достижениям. А хорошее настроение - это залог успешного развития!</a:t>
            </a:r>
          </a:p>
        </p:txBody>
      </p:sp>
    </p:spTree>
    <p:extLst>
      <p:ext uri="{BB962C8B-B14F-4D97-AF65-F5344CB8AC3E}">
        <p14:creationId xmlns:p14="http://schemas.microsoft.com/office/powerpoint/2010/main" val="410205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дминистратор\Pictures\D7EOXGCA1ANN4PCAR94LGACAKLTEJ7CAWAG9K9CAXCVVZQCA2FAC25CAXRE69CCAF0ENF8CAPX52F9CARX998HCAX09BYFCA9FSEIOCAPYNF4ICATRLH1FCA4IJ448CAEAM7O8CAN2NKVWCAC8BSI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  <a:r>
              <a:rPr lang="ru-RU" sz="1800" dirty="0">
                <a:solidFill>
                  <a:srgbClr val="FF0000"/>
                </a:solidFill>
              </a:rPr>
              <a:t> </a:t>
            </a:r>
            <a:r>
              <a:rPr lang="ru-RU" sz="1800" dirty="0" smtClean="0">
                <a:solidFill>
                  <a:srgbClr val="FF0000"/>
                </a:solidFill>
              </a:rPr>
              <a:t>   </a:t>
            </a:r>
            <a:r>
              <a:rPr lang="ru-RU" sz="27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Повышение </a:t>
            </a:r>
            <a:r>
              <a:rPr lang="ru-RU" sz="27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 уровня  педагогической  компетенции  </a:t>
            </a:r>
            <a:r>
              <a:rPr lang="ru-RU" sz="27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7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 вопросу сенсорного  развития  детей  раннего  возраста</a:t>
            </a:r>
            <a:r>
              <a:rPr lang="ru-RU" sz="31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1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solidFill>
                  <a:srgbClr val="0000CC"/>
                </a:solidFill>
              </a:rPr>
              <a:t/>
            </a:r>
            <a:br>
              <a:rPr lang="ru-RU" sz="3100" dirty="0">
                <a:solidFill>
                  <a:srgbClr val="0000CC"/>
                </a:solidFill>
              </a:rPr>
            </a:br>
            <a:endParaRPr lang="ru-RU" sz="3100" dirty="0">
              <a:solidFill>
                <a:srgbClr val="0000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3661867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Задачи:</a:t>
            </a: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000099"/>
                </a:solidFill>
              </a:rPr>
              <a:t>  </a:t>
            </a:r>
            <a:r>
              <a:rPr lang="ru-RU" sz="24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Познакомить  педагогов   с  играми и упражнениями, направленными на формирование сенсорных эталонов и развитие мелкой моторики руки, которые можно организовать в ДОУ;</a:t>
            </a:r>
          </a:p>
          <a:p>
            <a:pPr marL="0" indent="0" algn="ctr">
              <a:buNone/>
            </a:pPr>
            <a:r>
              <a:rPr lang="ru-RU" sz="2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Вовлечь   педагогов  в  игровое  общение</a:t>
            </a:r>
            <a:r>
              <a:rPr lang="ru-RU" sz="28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6098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Администратор\Pictures\B1SDBSCADIDBJDCAQO6092CAG0BHRJCA17EKGJCAQAIS93CADE6BIFCA27RWPOCAAB3ZMDCA2MO2SFCAJRSPB7CA5TFQ5VCA1D7J0RCAR2M41LCAMQZ0QWCAR7J9UYCAZ99HNACADJ35KBCA7E2YJ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852936"/>
            <a:ext cx="7344816" cy="3816424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b="1" i="1" dirty="0">
                <a:solidFill>
                  <a:srgbClr val="A50021"/>
                </a:solidFill>
              </a:rPr>
              <a:t>В заключении хотелось бы подчеркнуть, что сенсорное развитие составляет фундамент общего умственного развития. А это очень важная, но не единственная сторона общего психического развития. Ребёнок должен развиваться гармонически, т.е. в умственном, нравственном, эстетическом и физическом отношениях.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924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Администратор\Pictures\T2XXTFCAA41XVWCA9BQSCDCA821EDHCADCG1GVCA2NJI01CAMTWA7ICAOUVGHDCACDGRMYCA58227ACARPDGVFCAUMR56ICAQGW8LACASRKC5QCARCQ9Q6CAUT4JRCCAY8WNZZCA4OUWG0CAQWGFB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5770984" cy="4785395"/>
          </a:xfrm>
        </p:spPr>
        <p:txBody>
          <a:bodyPr/>
          <a:lstStyle/>
          <a:p>
            <a:pPr marL="0" indent="0" algn="ctr">
              <a:buNone/>
            </a:pPr>
            <a:r>
              <a:rPr lang="ru-R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Благодарим </a:t>
            </a:r>
            <a:r>
              <a:rPr lang="ru-RU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вас за активное участие и творческую работу</a:t>
            </a:r>
            <a:r>
              <a:rPr lang="ru-R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!</a:t>
            </a:r>
          </a:p>
          <a:p>
            <a:pPr marL="0" indent="0" algn="ctr">
              <a:buNone/>
            </a:pPr>
            <a:r>
              <a:rPr lang="ru-R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Всем большое спасибо! </a:t>
            </a:r>
            <a:endParaRPr lang="ru-RU" b="1" i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До </a:t>
            </a:r>
            <a:r>
              <a:rPr lang="ru-RU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свидания.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5818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истратор\Pictures\U6RYYDCAB1R826CAEK3AOPCABI9EOSCAVS07IFCA5P6S8WCA1FS5DPCAXNKLIKCA4HXD8TCACJNZ3TCAHQT3NWCAJBR7BBCA54XHGNCAWYQ14ZCAH49JPBCAAQFYPICAG6V2M7CA2MHHN9CA8EQT3Q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700808"/>
            <a:ext cx="6192688" cy="4425355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ru-RU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Игра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пронизывает всю жизнь ребёнка. Это норма даже тогда, когда малыш делает серьёзное дело. У него есть страсть, и её надо удовлетворить. Более того, следует пропитать этой игрой всю его жизнь. Вся его жизнь - это игра» </a:t>
            </a:r>
            <a:endParaRPr lang="ru-RU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А. С. Макаренко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642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Администратор\Pictures\RDXYDXCA63BVLXCA73WKAWCAP17P4RCAJ1M29HCANIXZKYCAEUMIV1CA3PMT23CAF95QU2CA9847SLCAFK05QCCAH1H26YCAGN9XTECAL3W4VZCAKQ8K3TCANWCDLVCA2ODQR4CARQ0MTVCACL2QV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rgbClr val="FF0000"/>
                </a:solidFill>
              </a:rPr>
              <a:t>«Сенсорное развитие детей младшего дошкольного возраста»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pic>
        <p:nvPicPr>
          <p:cNvPr id="2050" name="Picture 2" descr="C:\Users\Администратор\Pictures\2JW3JPCAR883KZCA1ZNYN8CA1S31VCCAV3DE02CAQ6QDNWCADVOP3VCAZV8L0KCA0O0BXLCAY5SZ8BCA9N2OL7CAR1PDN9CAF1YKF0CASHSR30CAVTVHH0CA5JKGEDCAFVFWHBCA54B8PFCAC3FEEH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24" y="2348880"/>
            <a:ext cx="4865315" cy="4176464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4541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дминистратор\Pictures\AQGX5PCA9KIFI8CAKZHGZACA2RFUE6CA5SBP7GCAWQB1EFCAOBYA9MCAK42LQ2CA4WZ0FNCAG03EW0CALXSNKGCATFLQCMCA8ZG7AUCAFVBEY4CAKKMM6ICAL44Z98CA8C4URSCABVL7BCCAF27D2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3429000"/>
            <a:ext cx="7715200" cy="288032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b="1" i="1" dirty="0"/>
              <a:t>Психологи доказали, что сенсорное, сенсомоторное развитие составляет фундамент умственного развития, с другой стороны, имеет самостоятельное значение, так как полноценное восприятие необходимо и для успешного обучения ребенка в детском саду, в школе и для многих видов труда.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8023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Администратор\Pictures\VH4LK8CA7ZS87HCA8QTLMYCA8QDGTNCA862C8ICA0948TCCA7170T9CA5NP1DGCAP9RS3HCA3QKL3UCAPUT9AWCA90LJA2CA90FFSLCA6W01E9CACNBC9SCA148AY1CA1AOZGFCAD9BEW2CADFX4U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439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Задача детского сада – обеспечить наиболее полное развитие воспитанников с учетом возрастных характеристик на этапе завершения дошкольного образования, подготовить их к обучению в школе.</a:t>
            </a:r>
          </a:p>
        </p:txBody>
      </p:sp>
      <p:pic>
        <p:nvPicPr>
          <p:cNvPr id="4098" name="Picture 2" descr="C:\Users\Администратор\Pictures\WAZP2BCA2NCORKCAJQ0EGLCA9228D2CAS13A1ECASW87CKCAIBOZAUCABTR9GZCAXHG1NICAYV5TD3CA0BHHUKCA87NMDSCAGFISRTCAJY277BCA3R91OKCAZ0FIAJCA7L5F1ICADTM2W5CAB6ISVR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2492896"/>
            <a:ext cx="5112568" cy="3960440"/>
          </a:xfrm>
          <a:prstGeom prst="roundRect">
            <a:avLst>
              <a:gd name="adj" fmla="val 16667"/>
            </a:avLst>
          </a:prstGeom>
          <a:ln>
            <a:solidFill>
              <a:srgbClr val="990033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424966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Администратор\Pictures\KOBARUCAFKCUI3CA6GEYKOCAYL0NXBCALLJLHUCADCB1K0CAPAX8NJCAYC8446CA2T8UVTCAKU1C4ZCACVKUGGCA3ENQI2CAVDNUIBCA1I22EDCAZ05UGWCAVE4LAICAHD5FX9CA69B91CCAESIA8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836712"/>
            <a:ext cx="6120680" cy="403244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Сенсорное воспитание служит основой познания мира, первой ступенью которого является чувственный опыт. Успешность умственного, физического, эстетического воспитания в значительной степени зависит от уровня сенсорного развития детей, т. е. от того, насколько совершенно ребенок слышит, видит, осязает окружающее.  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1289763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Администратор\Pictures\MW1T0OCAN1YSSXCA11QEGICA6X18M6CAH31TOYCA11VBEYCA4HB7JRCA3Y0QJYCA5JH4E5CAXZPNMCCAHTF2XICALI7J0WCA7SN1Q8CAYXIJ09CAIBZTKGCAFRW93ECAUJMU6GCANFH3JYCAV1BV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3300" b="1" i="1" dirty="0"/>
              <a:t>Поэтому в своей работе мы ставим  и решаем следующие задачи</a:t>
            </a:r>
            <a:r>
              <a:rPr lang="ru-RU" sz="3300" b="1" i="1" dirty="0" smtClean="0"/>
              <a:t>:</a:t>
            </a:r>
          </a:p>
          <a:p>
            <a:pPr marL="0" indent="0" algn="ctr">
              <a:buNone/>
            </a:pPr>
            <a:endParaRPr lang="ru-RU" sz="4100" b="1" i="1" dirty="0"/>
          </a:p>
          <a:p>
            <a:pPr marL="0" indent="0" algn="ctr">
              <a:buNone/>
            </a:pPr>
            <a:r>
              <a:rPr lang="ru-RU" dirty="0"/>
              <a:t> </a:t>
            </a:r>
            <a:r>
              <a:rPr lang="ru-RU" dirty="0" smtClean="0"/>
              <a:t>* </a:t>
            </a:r>
            <a:r>
              <a:rPr lang="ru-RU" sz="3100" b="1" i="1" dirty="0" smtClean="0"/>
              <a:t>создаем  </a:t>
            </a:r>
            <a:r>
              <a:rPr lang="ru-RU" sz="3100" b="1" i="1" dirty="0"/>
              <a:t>условия для обогащения и накопления сенсорного опыта детей в ходе предметно-игровой деятельности через игры с дидактическим материалом.</a:t>
            </a:r>
          </a:p>
          <a:p>
            <a:pPr marL="0" indent="0" algn="ctr">
              <a:buNone/>
            </a:pPr>
            <a:r>
              <a:rPr lang="ru-RU" sz="3100" b="1" i="1" dirty="0"/>
              <a:t> </a:t>
            </a:r>
            <a:r>
              <a:rPr lang="ru-RU" sz="3100" b="1" i="1" dirty="0" smtClean="0"/>
              <a:t>* формируем  </a:t>
            </a:r>
            <a:r>
              <a:rPr lang="ru-RU" sz="3100" b="1" i="1" dirty="0"/>
              <a:t>умения ориентироваться в различных свойствах предметов (цвете, величине, форме, количестве).</a:t>
            </a:r>
          </a:p>
          <a:p>
            <a:pPr marL="0" indent="0" algn="ctr">
              <a:buNone/>
            </a:pPr>
            <a:r>
              <a:rPr lang="ru-RU" sz="3100" b="1" i="1" dirty="0"/>
              <a:t> </a:t>
            </a:r>
            <a:r>
              <a:rPr lang="ru-RU" sz="3100" b="1" i="1" dirty="0" smtClean="0"/>
              <a:t>* воспитываем  </a:t>
            </a:r>
            <a:r>
              <a:rPr lang="ru-RU" sz="3100" b="1" i="1" dirty="0"/>
              <a:t>первичные волевые черты характера в процессе овладения целенаправленными действиями с предметами (умение не отвлекаться от поставленной задачи, доводить ее до завершения, стремиться к получению  положительного результата).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666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Администратор\Pictures\B01YWTCANGDUHICAJ08MMECABJGARKCAC78U97CAILKG8GCA8N45FTCA70LD3QCA5AAGUSCA9YOT10CA0YOPBOCAYIRG45CAZJSPQMCAOIZOGCCAP9ZVB5CADQN7Y8CAEAYZU1CAR8IB63CATZCYL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Администратор\Pictures\PF42ZTCANWF4VDCAQB2MXKCA48WULRCAR9XOG0CAK7WTOVCAQZP1RLCAWUEA9WCALRTW7CCA5S10IFCATXOIT2CAELLQ5JCAWRNLX9CAY06L30CADKHHBGCAFBEFF6CA2JQ1NHCA2B8MN6CAZV2F3F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972294"/>
            <a:ext cx="13430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Администратор\Pictures\SU4TGMCA0VU1GYCAOTZ5JKCA5JKL5ACA2RWDIFCAPL5670CA1L2WBZCAYIB7ANCAK90SQ0CAGXHV1QCARVYQ83CAE2UY8XCAQDZT61CAUDKUI3CAZJIY59CA6LSU38CAMNEDSECAQTDVY4CADX811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67122"/>
            <a:ext cx="1809750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Администратор\Pictures\YLLRMYCA1W0C30CA1XUIECCAOPSECMCA0YFS8ICAHQLAS8CAQYWHGHCAD4Z9X2CAGWYR1FCAKC4Y4NCA7B74M6CA9ORLCPCAM8T8TLCAAC22OUCAGJ4RAYCAKSZ1RXCAA7PSF2CA4FNR8MCA2NPG3B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568" y="2051542"/>
            <a:ext cx="1809750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Администратор\Pictures\XZU8FVCACTSWXECA8COFZ8CAH8L82HCAHVB2MUCANN2EVDCAYY1JIJCACG39FOCABDV873CAJ8PPTZCASM8P0ACATJWGTECALAYH2OCA90289PCA2AP99YCA0BWX1KCACOCIT4CAV3KUZJCAZYP78F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7312" y="4139270"/>
            <a:ext cx="1809750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498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1844</TotalTime>
  <Words>575</Words>
  <Application>Microsoft Office PowerPoint</Application>
  <PresentationFormat>Экран (4:3)</PresentationFormat>
  <Paragraphs>68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   Муниципальное бюджетное дошкольное образовательное учреждение «ЦРР - детский сад №12» Дальнереченского городского округа   </vt:lpstr>
      <vt:lpstr>  Цель:    Повышение  уровня  педагогической  компетенции   по  вопросу сенсорного  развития  детей  раннего  возраста.  </vt:lpstr>
      <vt:lpstr>Презентация PowerPoint</vt:lpstr>
      <vt:lpstr>«Сенсорное развитие детей младшего дошкольного возраста» </vt:lpstr>
      <vt:lpstr>Презентация PowerPoint</vt:lpstr>
      <vt:lpstr>Задача детского сада – обеспечить наиболее полное развитие воспитанников с учетом возрастных характеристик на этапе завершения дошкольного образования, подготовить их к обучению в школе.</vt:lpstr>
      <vt:lpstr>Презентация PowerPoint</vt:lpstr>
      <vt:lpstr>Презентация PowerPoint</vt:lpstr>
      <vt:lpstr>Презентация PowerPoint</vt:lpstr>
      <vt:lpstr>  Станция «Цветная» </vt:lpstr>
      <vt:lpstr>Пальчиковая игра «Пальчики работают» </vt:lpstr>
      <vt:lpstr>Презентация PowerPoint</vt:lpstr>
      <vt:lpstr>Станция  «Фигурная»</vt:lpstr>
      <vt:lpstr> Станция «Следопыты» </vt:lpstr>
      <vt:lpstr>Станция «Игрушечная» </vt:lpstr>
      <vt:lpstr>Мастер-класс  по изготовлению дидактического пособия для детей дошкольного возраста</vt:lpstr>
      <vt:lpstr>Данное пособие поможет: </vt:lpstr>
      <vt:lpstr>Варианты игры  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Муниципальное бюджетное дошкольное образовательное учреждение «Детский сад общеразвивающего вида №7» Дальнереченского городского округа   </dc:title>
  <dc:creator>DNA7 X86</dc:creator>
  <cp:lastModifiedBy>пк</cp:lastModifiedBy>
  <cp:revision>43</cp:revision>
  <dcterms:created xsi:type="dcterms:W3CDTF">2017-01-16T00:46:21Z</dcterms:created>
  <dcterms:modified xsi:type="dcterms:W3CDTF">2024-12-05T11:05:55Z</dcterms:modified>
</cp:coreProperties>
</file>