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76" r:id="rId5"/>
    <p:sldId id="277" r:id="rId6"/>
    <p:sldId id="278" r:id="rId7"/>
    <p:sldId id="279" r:id="rId8"/>
    <p:sldId id="259" r:id="rId9"/>
    <p:sldId id="260" r:id="rId10"/>
    <p:sldId id="261" r:id="rId11"/>
    <p:sldId id="262" r:id="rId12"/>
    <p:sldId id="263" r:id="rId13"/>
    <p:sldId id="264" r:id="rId14"/>
    <p:sldId id="265" r:id="rId15"/>
    <p:sldId id="266" r:id="rId16"/>
    <p:sldId id="267" r:id="rId17"/>
    <p:sldId id="272" r:id="rId18"/>
    <p:sldId id="273" r:id="rId19"/>
    <p:sldId id="268" r:id="rId20"/>
    <p:sldId id="269" r:id="rId21"/>
    <p:sldId id="270" r:id="rId22"/>
    <p:sldId id="271" r:id="rId23"/>
  </p:sldIdLst>
  <p:sldSz cx="9144000" cy="6858000" type="screen4x3"/>
  <p:notesSz cx="6858000" cy="9144000"/>
  <p:custDataLst>
    <p:tags r:id="rId24"/>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596" y="-90"/>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05.02.2023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05.02.2023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05.02.2023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05.02.2023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05.02.2023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yandex.ru/images/_crpd/VP1iY5606/f7bf3fsim/hgN0TYqR1PGVnVO1reGrEk6I-jOpMynZB4_eiHKBv1NhOlJ_RNt9AJQr0JEFTKjg1SI7IHZeaS7RIaEDA6rk_tsCeGSzpJX40cQWrR2NlmYK1I9-xH8o4X--g5gOma5GUV8KSv33DQGtXoUNDVSk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65" y="-5601"/>
            <a:ext cx="916834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85800" y="116632"/>
            <a:ext cx="7772400" cy="4248471"/>
          </a:xfrm>
        </p:spPr>
        <p:txBody>
          <a:bodyPr>
            <a:normAutofit fontScale="90000"/>
          </a:bodyPr>
          <a:lstStyle/>
          <a:p>
            <a:r>
              <a:rPr lang="ru-RU" sz="2200" b="1" dirty="0" smtClean="0">
                <a:solidFill>
                  <a:srgbClr val="0000CC"/>
                </a:solidFill>
                <a:latin typeface="Times New Roman" pitchFamily="18" charset="0"/>
                <a:cs typeface="Times New Roman" pitchFamily="18" charset="0"/>
              </a:rPr>
              <a:t>Муниципальное бюджетное дошкольное образовательное учреждение «ЦРР - детский сад № 12»</a:t>
            </a:r>
            <a:br>
              <a:rPr lang="ru-RU" sz="2200" b="1" dirty="0" smtClean="0">
                <a:solidFill>
                  <a:srgbClr val="0000CC"/>
                </a:solidFill>
                <a:latin typeface="Times New Roman" pitchFamily="18" charset="0"/>
                <a:cs typeface="Times New Roman" pitchFamily="18" charset="0"/>
              </a:rPr>
            </a:br>
            <a:r>
              <a:rPr lang="ru-RU" sz="2200" b="1" dirty="0" err="1" smtClean="0">
                <a:solidFill>
                  <a:srgbClr val="0000CC"/>
                </a:solidFill>
                <a:latin typeface="Times New Roman" pitchFamily="18" charset="0"/>
                <a:cs typeface="Times New Roman" pitchFamily="18" charset="0"/>
              </a:rPr>
              <a:t>Дальнереченского</a:t>
            </a:r>
            <a:r>
              <a:rPr lang="ru-RU" sz="2200" b="1" dirty="0" smtClean="0">
                <a:solidFill>
                  <a:srgbClr val="0000CC"/>
                </a:solidFill>
                <a:latin typeface="Times New Roman" pitchFamily="18" charset="0"/>
                <a:cs typeface="Times New Roman" pitchFamily="18" charset="0"/>
              </a:rPr>
              <a:t> городского округа</a:t>
            </a:r>
            <a:br>
              <a:rPr lang="ru-RU" sz="2200" b="1" dirty="0" smtClean="0">
                <a:solidFill>
                  <a:srgbClr val="0000CC"/>
                </a:solidFill>
                <a:latin typeface="Times New Roman" pitchFamily="18" charset="0"/>
                <a:cs typeface="Times New Roman" pitchFamily="18" charset="0"/>
              </a:rPr>
            </a:br>
            <a:r>
              <a:rPr lang="ru-RU" sz="2200" b="1" dirty="0" smtClean="0">
                <a:solidFill>
                  <a:srgbClr val="0000CC"/>
                </a:solidFill>
                <a:latin typeface="Times New Roman" pitchFamily="18" charset="0"/>
                <a:cs typeface="Times New Roman" pitchFamily="18" charset="0"/>
              </a:rPr>
              <a:t/>
            </a:r>
            <a:br>
              <a:rPr lang="ru-RU" sz="2200" b="1" dirty="0" smtClean="0">
                <a:solidFill>
                  <a:srgbClr val="0000CC"/>
                </a:solidFill>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4800" b="1" dirty="0" smtClean="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Times New Roman" pitchFamily="18" charset="0"/>
                <a:cs typeface="Times New Roman" pitchFamily="18" charset="0"/>
              </a:rPr>
              <a:t>Формирование финансовой грамотности у детей дошкольного возраста</a:t>
            </a:r>
            <a:endParaRPr lang="ru-RU" sz="4800" b="1" dirty="0">
              <a:ln w="12700">
                <a:solidFill>
                  <a:schemeClr val="tx2">
                    <a:satMod val="155000"/>
                  </a:schemeClr>
                </a:solidFill>
                <a:prstDash val="solid"/>
              </a:ln>
              <a:solidFill>
                <a:srgbClr val="0000CC"/>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051720" y="5157192"/>
            <a:ext cx="4896544" cy="1224136"/>
          </a:xfrm>
        </p:spPr>
        <p:txBody>
          <a:bodyPr>
            <a:normAutofit/>
          </a:bodyPr>
          <a:lstStyle/>
          <a:p>
            <a:r>
              <a:rPr lang="ru-RU" b="1" dirty="0" smtClean="0">
                <a:solidFill>
                  <a:schemeClr val="tx1"/>
                </a:solidFill>
                <a:latin typeface="Times New Roman" pitchFamily="18" charset="0"/>
                <a:cs typeface="Times New Roman" pitchFamily="18" charset="0"/>
              </a:rPr>
              <a:t> </a:t>
            </a:r>
            <a:r>
              <a:rPr lang="ru-RU" b="1" dirty="0" smtClean="0">
                <a:solidFill>
                  <a:srgbClr val="0000CC"/>
                </a:solidFill>
                <a:latin typeface="Times New Roman" pitchFamily="18" charset="0"/>
                <a:cs typeface="Times New Roman" pitchFamily="18" charset="0"/>
              </a:rPr>
              <a:t>2023г.</a:t>
            </a:r>
            <a:endParaRPr lang="ru-RU"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971384216"/>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longruble.ru/wp-content/uploads/2019/03/245db903f65d432600fdb06169ca4569.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586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6419056" cy="6034682"/>
          </a:xfrm>
        </p:spPr>
        <p:txBody>
          <a:bodyPr>
            <a:normAutofit/>
          </a:bodyPr>
          <a:lstStyle/>
          <a:p>
            <a:r>
              <a:rPr lang="ru-RU" sz="2400">
                <a:latin typeface="Times New Roman" pitchFamily="18" charset="0"/>
                <a:cs typeface="Times New Roman" pitchFamily="18" charset="0"/>
              </a:rPr>
              <a:t>В дошкольной педагогике проблема экономического воспитания и обучения рассматривалась как составная часть трудового воспитания. Об этом свидетельствуют работы таких исследователей как Р. С. Буре, Л. С. Дзинтерс, И. В. Житко, Л. М. Казарян, Л. В. Крайновой, Л. Я. Мусатовой, В. Г. Нечаевой и др.</a:t>
            </a:r>
          </a:p>
        </p:txBody>
      </p:sp>
    </p:spTree>
    <p:extLst>
      <p:ext uri="{BB962C8B-B14F-4D97-AF65-F5344CB8AC3E}">
        <p14:creationId xmlns:p14="http://schemas.microsoft.com/office/powerpoint/2010/main" val="3335738186"/>
      </p:ext>
    </p:extLst>
  </p:cSld>
  <p:clrMapOvr>
    <a:masterClrMapping/>
  </p:clrMapOvr>
  <p:transition spd="slow">
    <p:cover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https://www.free-wallpapers.su/data/media/2281/big/mon0239.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5962674"/>
          </a:xfrm>
        </p:spPr>
        <p:txBody>
          <a:bodyPr>
            <a:normAutofit/>
          </a:bodyPr>
          <a:lstStyle/>
          <a:p>
            <a:pPr algn="just"/>
            <a:r>
              <a:rPr lang="ru-RU" sz="1800" b="1" i="1" smtClean="0">
                <a:latin typeface="Times New Roman" pitchFamily="18" charset="0"/>
                <a:cs typeface="Times New Roman" pitchFamily="18" charset="0"/>
              </a:rPr>
              <a:t>Цель:</a:t>
            </a:r>
            <a:r>
              <a:rPr lang="ru-RU" sz="1800" b="1" i="1">
                <a:latin typeface="Times New Roman" pitchFamily="18" charset="0"/>
                <a:cs typeface="Times New Roman" pitchFamily="18" charset="0"/>
              </a:rPr>
              <a:t/>
            </a:r>
            <a:br>
              <a:rPr lang="ru-RU" sz="1800" b="1" i="1">
                <a:latin typeface="Times New Roman" pitchFamily="18" charset="0"/>
                <a:cs typeface="Times New Roman" pitchFamily="18" charset="0"/>
              </a:rPr>
            </a:br>
            <a:r>
              <a:rPr lang="ru-RU" sz="1800" smtClean="0">
                <a:latin typeface="Times New Roman" pitchFamily="18" charset="0"/>
                <a:cs typeface="Times New Roman" pitchFamily="18" charset="0"/>
              </a:rPr>
              <a:t>Помочь </a:t>
            </a:r>
            <a:r>
              <a:rPr lang="ru-RU" sz="1800">
                <a:latin typeface="Times New Roman" pitchFamily="18" charset="0"/>
                <a:cs typeface="Times New Roman" pitchFamily="18" charset="0"/>
              </a:rPr>
              <a:t>детям </a:t>
            </a:r>
            <a:r>
              <a:rPr lang="ru-RU" sz="1800" smtClean="0">
                <a:latin typeface="Times New Roman" pitchFamily="18" charset="0"/>
                <a:cs typeface="Times New Roman" pitchFamily="18" charset="0"/>
              </a:rPr>
              <a:t>войти </a:t>
            </a:r>
            <a:r>
              <a:rPr lang="ru-RU" sz="1800">
                <a:latin typeface="Times New Roman" pitchFamily="18" charset="0"/>
                <a:cs typeface="Times New Roman" pitchFamily="18" charset="0"/>
              </a:rPr>
              <a:t>в социально-экономическую жизнь, способствовать формированию основ финансовой грамотности у детей </a:t>
            </a:r>
            <a:r>
              <a:rPr lang="ru-RU" sz="1800" smtClean="0">
                <a:latin typeface="Times New Roman" pitchFamily="18" charset="0"/>
                <a:cs typeface="Times New Roman" pitchFamily="18" charset="0"/>
              </a:rPr>
              <a:t>дошкольного </a:t>
            </a:r>
            <a:r>
              <a:rPr lang="ru-RU" sz="1800">
                <a:latin typeface="Times New Roman" pitchFamily="18" charset="0"/>
                <a:cs typeface="Times New Roman" pitchFamily="18" charset="0"/>
              </a:rPr>
              <a:t>возраста</a:t>
            </a:r>
            <a:r>
              <a:rPr lang="ru-RU" sz="1800" smtClean="0">
                <a:latin typeface="Times New Roman" pitchFamily="18" charset="0"/>
                <a:cs typeface="Times New Roman" pitchFamily="18" charset="0"/>
              </a:rPr>
              <a:t>.</a:t>
            </a:r>
            <a:br>
              <a:rPr lang="ru-RU" sz="1800" smtClean="0">
                <a:latin typeface="Times New Roman" pitchFamily="18" charset="0"/>
                <a:cs typeface="Times New Roman" pitchFamily="18" charset="0"/>
              </a:rPr>
            </a:br>
            <a:r>
              <a:rPr lang="ru-RU" sz="1800" b="1" i="1" smtClean="0">
                <a:latin typeface="Times New Roman" pitchFamily="18" charset="0"/>
                <a:cs typeface="Times New Roman" pitchFamily="18" charset="0"/>
              </a:rPr>
              <a:t>Задачи</a:t>
            </a:r>
            <a:r>
              <a:rPr lang="ru-RU" sz="1800" b="1" i="1">
                <a:latin typeface="Times New Roman" pitchFamily="18" charset="0"/>
                <a:cs typeface="Times New Roman" pitchFamily="18" charset="0"/>
              </a:rPr>
              <a:t>:</a:t>
            </a:r>
            <a:r>
              <a:rPr lang="ru-RU" sz="1800">
                <a:latin typeface="Times New Roman" pitchFamily="18" charset="0"/>
                <a:cs typeface="Times New Roman" pitchFamily="18" charset="0"/>
              </a:rPr>
              <a:t/>
            </a:r>
            <a:br>
              <a:rPr lang="ru-RU" sz="1800">
                <a:latin typeface="Times New Roman" pitchFamily="18" charset="0"/>
                <a:cs typeface="Times New Roman" pitchFamily="18" charset="0"/>
              </a:rPr>
            </a:br>
            <a:r>
              <a:rPr lang="ru-RU" sz="1800">
                <a:latin typeface="Times New Roman" pitchFamily="18" charset="0"/>
                <a:cs typeface="Times New Roman" pitchFamily="18" charset="0"/>
              </a:rPr>
              <a:t>1. Создать условия для формирования элементарных экономических знаний у детей.</a:t>
            </a:r>
            <a:br>
              <a:rPr lang="ru-RU" sz="1800">
                <a:latin typeface="Times New Roman" pitchFamily="18" charset="0"/>
                <a:cs typeface="Times New Roman" pitchFamily="18" charset="0"/>
              </a:rPr>
            </a:br>
            <a:r>
              <a:rPr lang="ru-RU" sz="1800">
                <a:latin typeface="Times New Roman" pitchFamily="18" charset="0"/>
                <a:cs typeface="Times New Roman" pitchFamily="18" charset="0"/>
              </a:rPr>
              <a:t>2. Научить понимать и ценить окружающий предметный мир (как результат труда людей, видеть красоту человеческого творения и относиться к нему с уважением.</a:t>
            </a:r>
            <a:br>
              <a:rPr lang="ru-RU" sz="1800">
                <a:latin typeface="Times New Roman" pitchFamily="18" charset="0"/>
                <a:cs typeface="Times New Roman" pitchFamily="18" charset="0"/>
              </a:rPr>
            </a:br>
            <a:r>
              <a:rPr lang="ru-RU" sz="1800">
                <a:latin typeface="Times New Roman" pitchFamily="18" charset="0"/>
                <a:cs typeface="Times New Roman" pitchFamily="18" charset="0"/>
              </a:rPr>
              <a:t>3. Развить эмоциональную сферу детей, умение понимать свое эмоциональное состояние, регулировать собственное поведение, формировать положительную самооценку, способность распознать чувства других людей.</a:t>
            </a:r>
            <a:br>
              <a:rPr lang="ru-RU" sz="1800">
                <a:latin typeface="Times New Roman" pitchFamily="18" charset="0"/>
                <a:cs typeface="Times New Roman" pitchFamily="18" charset="0"/>
              </a:rPr>
            </a:br>
            <a:r>
              <a:rPr lang="ru-RU" sz="1800">
                <a:latin typeface="Times New Roman" pitchFamily="18" charset="0"/>
                <a:cs typeface="Times New Roman" pitchFamily="18" charset="0"/>
              </a:rPr>
              <a:t>4. Развить у детей навыки и привычки речевого этикета, культурного поведения в быту (вести себя правильно в реальных жизненных ситуациях с разумными потребностями).</a:t>
            </a:r>
            <a:br>
              <a:rPr lang="ru-RU" sz="1800">
                <a:latin typeface="Times New Roman" pitchFamily="18" charset="0"/>
                <a:cs typeface="Times New Roman" pitchFamily="18" charset="0"/>
              </a:rPr>
            </a:br>
            <a:r>
              <a:rPr lang="ru-RU" sz="1800">
                <a:latin typeface="Times New Roman" pitchFamily="18" charset="0"/>
                <a:cs typeface="Times New Roman" pitchFamily="18" charset="0"/>
              </a:rPr>
              <a:t>5. Формировать правильное отношение к деньгам как предмету жизненной необходимости.</a:t>
            </a:r>
            <a:br>
              <a:rPr lang="ru-RU" sz="1800">
                <a:latin typeface="Times New Roman" pitchFamily="18" charset="0"/>
                <a:cs typeface="Times New Roman" pitchFamily="18" charset="0"/>
              </a:rPr>
            </a:br>
            <a:endParaRPr lang="ru-RU" sz="1800">
              <a:latin typeface="Times New Roman" pitchFamily="18" charset="0"/>
              <a:cs typeface="Times New Roman" pitchFamily="18" charset="0"/>
            </a:endParaRPr>
          </a:p>
        </p:txBody>
      </p:sp>
    </p:spTree>
    <p:extLst>
      <p:ext uri="{BB962C8B-B14F-4D97-AF65-F5344CB8AC3E}">
        <p14:creationId xmlns:p14="http://schemas.microsoft.com/office/powerpoint/2010/main" val="782454268"/>
      </p:ext>
    </p:extLst>
  </p:cSld>
  <p:clrMapOvr>
    <a:masterClrMapping/>
  </p:clrMapOvr>
  <p:transition spd="slow">
    <p:cover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avatars.mds.yandex.net/get-zen_doc/119173/pub_5c48310243099005c7bf9f09_5c4833269f7f1500b75abd54/scale_120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066" y="0"/>
            <a:ext cx="9171066" cy="68724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1923426"/>
          </a:xfrm>
        </p:spPr>
        <p:txBody>
          <a:bodyPr>
            <a:normAutofit/>
          </a:bodyPr>
          <a:lstStyle/>
          <a:p>
            <a:r>
              <a:rPr lang="ru-RU" sz="2800" b="1" i="1">
                <a:latin typeface="Times New Roman" pitchFamily="18" charset="0"/>
                <a:cs typeface="Times New Roman" pitchFamily="18" charset="0"/>
              </a:rPr>
              <a:t>Методы и приемы работы с детьми по финансовой </a:t>
            </a:r>
            <a:r>
              <a:rPr lang="ru-RU" sz="2800" b="1" i="1" smtClean="0">
                <a:latin typeface="Times New Roman" pitchFamily="18" charset="0"/>
                <a:cs typeface="Times New Roman" pitchFamily="18" charset="0"/>
              </a:rPr>
              <a:t>грамотности</a:t>
            </a:r>
            <a:br>
              <a:rPr lang="ru-RU" sz="2800" b="1" i="1" smtClean="0">
                <a:latin typeface="Times New Roman" pitchFamily="18" charset="0"/>
                <a:cs typeface="Times New Roman" pitchFamily="18" charset="0"/>
              </a:rPr>
            </a:br>
            <a:endParaRPr lang="ru-RU" sz="2800" b="1" i="1"/>
          </a:p>
        </p:txBody>
      </p:sp>
      <p:sp>
        <p:nvSpPr>
          <p:cNvPr id="4" name="Облако 3"/>
          <p:cNvSpPr/>
          <p:nvPr/>
        </p:nvSpPr>
        <p:spPr>
          <a:xfrm>
            <a:off x="0" y="1450412"/>
            <a:ext cx="3357554" cy="898468"/>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b="1">
                <a:latin typeface="Times New Roman" pitchFamily="18" charset="0"/>
                <a:cs typeface="Times New Roman" pitchFamily="18" charset="0"/>
              </a:rPr>
              <a:t>интеллектуальные игры и развлечения </a:t>
            </a:r>
          </a:p>
        </p:txBody>
      </p:sp>
      <p:pic>
        <p:nvPicPr>
          <p:cNvPr id="5" name="Picture 2" descr="F:\методическая работа 2019\план на 2019-2020 уч.год\семинары\семинар финансовая грамотность\финансовая грамотность\shutterstock-388730560.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9057" y="2718464"/>
            <a:ext cx="3087565" cy="3356576"/>
          </a:xfrm>
          <a:prstGeom prst="rect">
            <a:avLst/>
          </a:prstGeom>
          <a:noFill/>
          <a:extLst>
            <a:ext uri="{909E8E84-426E-40DD-AFC4-6F175D3DCCD1}">
              <a14:hiddenFill xmlns:a14="http://schemas.microsoft.com/office/drawing/2010/main">
                <a:solidFill>
                  <a:srgbClr val="FFFFFF"/>
                </a:solidFill>
              </a14:hiddenFill>
            </a:ext>
          </a:extLst>
        </p:spPr>
      </p:pic>
      <p:sp>
        <p:nvSpPr>
          <p:cNvPr id="6" name="Облако 5"/>
          <p:cNvSpPr/>
          <p:nvPr/>
        </p:nvSpPr>
        <p:spPr>
          <a:xfrm>
            <a:off x="3206622" y="1450412"/>
            <a:ext cx="3653725" cy="1272244"/>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b="1">
                <a:latin typeface="Times New Roman" pitchFamily="18" charset="0"/>
                <a:cs typeface="Times New Roman" pitchFamily="18" charset="0"/>
              </a:rPr>
              <a:t>сюжетно-ролевые, дидактические, настольные игры</a:t>
            </a:r>
          </a:p>
        </p:txBody>
      </p:sp>
      <p:sp>
        <p:nvSpPr>
          <p:cNvPr id="7" name="Облако 6"/>
          <p:cNvSpPr/>
          <p:nvPr/>
        </p:nvSpPr>
        <p:spPr>
          <a:xfrm>
            <a:off x="5796136" y="2566770"/>
            <a:ext cx="3168352" cy="1197611"/>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b="1">
                <a:latin typeface="Times New Roman" pitchFamily="18" charset="0"/>
                <a:cs typeface="Times New Roman" pitchFamily="18" charset="0"/>
              </a:rPr>
              <a:t>тематические занятия</a:t>
            </a:r>
          </a:p>
        </p:txBody>
      </p:sp>
      <p:sp>
        <p:nvSpPr>
          <p:cNvPr id="8" name="Облако 7"/>
          <p:cNvSpPr/>
          <p:nvPr/>
        </p:nvSpPr>
        <p:spPr>
          <a:xfrm>
            <a:off x="5436096" y="3857629"/>
            <a:ext cx="3168352" cy="1071570"/>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mtClean="0"/>
              <a:t> </a:t>
            </a:r>
            <a:r>
              <a:rPr lang="ru-RU" b="1" smtClean="0">
                <a:latin typeface="Times New Roman" pitchFamily="18" charset="0"/>
                <a:cs typeface="Times New Roman" pitchFamily="18" charset="0"/>
              </a:rPr>
              <a:t>беседы</a:t>
            </a:r>
            <a:endParaRPr lang="ru-RU" b="1">
              <a:latin typeface="Times New Roman" pitchFamily="18" charset="0"/>
              <a:cs typeface="Times New Roman" pitchFamily="18" charset="0"/>
            </a:endParaRPr>
          </a:p>
        </p:txBody>
      </p:sp>
      <p:sp>
        <p:nvSpPr>
          <p:cNvPr id="9" name="Облако 8"/>
          <p:cNvSpPr/>
          <p:nvPr/>
        </p:nvSpPr>
        <p:spPr>
          <a:xfrm>
            <a:off x="4436368" y="5021560"/>
            <a:ext cx="3168352" cy="1197611"/>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b="1" smtClean="0">
                <a:latin typeface="Times New Roman" pitchFamily="18" charset="0"/>
                <a:cs typeface="Times New Roman" pitchFamily="18" charset="0"/>
              </a:rPr>
              <a:t> чтение стихов, сказок, пословиц, поговорок</a:t>
            </a:r>
            <a:endParaRPr lang="ru-RU" b="1">
              <a:latin typeface="Times New Roman" pitchFamily="18" charset="0"/>
              <a:cs typeface="Times New Roman" pitchFamily="18" charset="0"/>
            </a:endParaRPr>
          </a:p>
        </p:txBody>
      </p:sp>
      <p:sp>
        <p:nvSpPr>
          <p:cNvPr id="10" name="Стрелка вправо 9"/>
          <p:cNvSpPr/>
          <p:nvPr/>
        </p:nvSpPr>
        <p:spPr>
          <a:xfrm rot="16200000">
            <a:off x="770432" y="2650647"/>
            <a:ext cx="978408" cy="1440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rot="19288859">
            <a:off x="2089272" y="2761862"/>
            <a:ext cx="1147683" cy="94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rot="20459077">
            <a:off x="2840001" y="3603182"/>
            <a:ext cx="1979522" cy="89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rot="21222991" flipV="1">
            <a:off x="3360731" y="4513503"/>
            <a:ext cx="1549622" cy="1430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rot="707973">
            <a:off x="2979786" y="5411232"/>
            <a:ext cx="1238066" cy="164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13611712"/>
      </p:ext>
    </p:extLst>
  </p:cSld>
  <p:clrMapOvr>
    <a:masterClrMapping/>
  </p:clrMapOvr>
  <p:transition spd="slow">
    <p:pull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static6.depositphotos.com/1010485/574/i/950/depositphotos_5746291-stock-photo-money-frame.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509" y="7937"/>
            <a:ext cx="9156509" cy="685006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1498178"/>
          </a:xfrm>
        </p:spPr>
        <p:txBody>
          <a:bodyPr>
            <a:noAutofit/>
          </a:bodyPr>
          <a:lstStyle/>
          <a:p>
            <a:r>
              <a:rPr lang="ru-RU" sz="2800" b="1" i="1" smtClean="0">
                <a:latin typeface="Times New Roman" pitchFamily="18" charset="0"/>
                <a:cs typeface="Times New Roman" pitchFamily="18" charset="0"/>
              </a:rPr>
              <a:t/>
            </a:r>
            <a:br>
              <a:rPr lang="ru-RU" sz="2800" b="1" i="1" smtClean="0">
                <a:latin typeface="Times New Roman" pitchFamily="18" charset="0"/>
                <a:cs typeface="Times New Roman" pitchFamily="18" charset="0"/>
              </a:rPr>
            </a:br>
            <a:r>
              <a:rPr lang="ru-RU" sz="2800" b="1" i="1" smtClean="0">
                <a:latin typeface="Times New Roman" pitchFamily="18" charset="0"/>
                <a:cs typeface="Times New Roman" pitchFamily="18" charset="0"/>
              </a:rPr>
              <a:t>Работу </a:t>
            </a:r>
            <a:r>
              <a:rPr lang="ru-RU" sz="2800" b="1" i="1">
                <a:latin typeface="Times New Roman" pitchFamily="18" charset="0"/>
                <a:cs typeface="Times New Roman" pitchFamily="18" charset="0"/>
              </a:rPr>
              <a:t>с дошкольниками по формированию финансовой грамотности я разделила на восемь экономических блоков:</a:t>
            </a:r>
            <a:r>
              <a:rPr lang="ru-RU" sz="2800" b="1" i="1"/>
              <a:t/>
            </a:r>
            <a:br>
              <a:rPr lang="ru-RU" sz="2800" b="1" i="1"/>
            </a:br>
            <a:endParaRPr lang="ru-RU" sz="2800" b="1" i="1"/>
          </a:p>
        </p:txBody>
      </p:sp>
      <p:sp>
        <p:nvSpPr>
          <p:cNvPr id="3" name="Прямоугольник 2"/>
          <p:cNvSpPr/>
          <p:nvPr/>
        </p:nvSpPr>
        <p:spPr>
          <a:xfrm>
            <a:off x="1619672" y="1988840"/>
            <a:ext cx="5616624" cy="3785652"/>
          </a:xfrm>
          <a:prstGeom prst="rect">
            <a:avLst/>
          </a:prstGeom>
        </p:spPr>
        <p:txBody>
          <a:bodyPr wrap="square">
            <a:spAutoFit/>
          </a:bodyPr>
          <a:lstStyle/>
          <a:p>
            <a:r>
              <a:rPr lang="ru-RU" sz="1600" b="1" i="1">
                <a:latin typeface="Times New Roman" pitchFamily="18" charset="0"/>
                <a:cs typeface="Times New Roman" pitchFamily="18" charset="0"/>
              </a:rPr>
              <a:t>1 блок: Экономика</a:t>
            </a:r>
            <a:r>
              <a:rPr lang="ru-RU" sz="1600">
                <a:latin typeface="Times New Roman" pitchFamily="18" charset="0"/>
                <a:cs typeface="Times New Roman" pitchFamily="18" charset="0"/>
              </a:rPr>
              <a:t>. Это, прежде всего</a:t>
            </a:r>
            <a:r>
              <a:rPr lang="ru-RU" sz="1600" smtClean="0">
                <a:latin typeface="Times New Roman" pitchFamily="18" charset="0"/>
                <a:cs typeface="Times New Roman" pitchFamily="18" charset="0"/>
              </a:rPr>
              <a:t>, решение </a:t>
            </a:r>
            <a:r>
              <a:rPr lang="ru-RU" sz="1600">
                <a:latin typeface="Times New Roman" pitchFamily="18" charset="0"/>
                <a:cs typeface="Times New Roman" pitchFamily="18" charset="0"/>
              </a:rPr>
              <a:t>двух ключевых вопросов: откуда берутся средства (не обязательно деньги, и как ими распорядиться. Научить выделять в окружающем мире экономические характеристики. Развивать умение выделять экономическое содержание из сказочного произведения.</a:t>
            </a:r>
          </a:p>
          <a:p>
            <a:r>
              <a:rPr lang="ru-RU" sz="1600" b="1" i="1">
                <a:latin typeface="Times New Roman" pitchFamily="18" charset="0"/>
                <a:cs typeface="Times New Roman" pitchFamily="18" charset="0"/>
              </a:rPr>
              <a:t>2 блок: Потребность</a:t>
            </a:r>
            <a:r>
              <a:rPr lang="ru-RU" sz="1600">
                <a:latin typeface="Times New Roman" pitchFamily="18" charset="0"/>
                <a:cs typeface="Times New Roman" pitchFamily="18" charset="0"/>
              </a:rPr>
              <a:t>. Дети получают знания и представления о том, что человек, как живое существо, подобно животным и растениям нуждается в воде, воздухе, тепле, свете, пище, одежде, жилье, т. е., потребности, без удовлетворения которых человек не может существовать. Однако дети должны знать, что кроме этих существуют и другие, не менее </a:t>
            </a:r>
            <a:r>
              <a:rPr lang="ru-RU" sz="1600" smtClean="0">
                <a:latin typeface="Times New Roman" pitchFamily="18" charset="0"/>
                <a:cs typeface="Times New Roman" pitchFamily="18" charset="0"/>
              </a:rPr>
              <a:t>важные, так </a:t>
            </a:r>
            <a:r>
              <a:rPr lang="ru-RU" sz="1600">
                <a:latin typeface="Times New Roman" pitchFamily="18" charset="0"/>
                <a:cs typeface="Times New Roman" pitchFamily="18" charset="0"/>
              </a:rPr>
              <a:t>называемые социальные потребности: потребность в безопасности, любви, дружбе, защите, общении и т. д.</a:t>
            </a:r>
          </a:p>
        </p:txBody>
      </p:sp>
    </p:spTree>
    <p:extLst>
      <p:ext uri="{BB962C8B-B14F-4D97-AF65-F5344CB8AC3E}">
        <p14:creationId xmlns:p14="http://schemas.microsoft.com/office/powerpoint/2010/main" val="3573147999"/>
      </p:ext>
    </p:extLst>
  </p:cSld>
  <p:clrMapOvr>
    <a:masterClrMapping/>
  </p:clrMapOvr>
  <p:transition spd="slow">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static6.depositphotos.com/1010485/574/i/950/depositphotos_5746291-stock-photo-money-frame.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509" y="7937"/>
            <a:ext cx="9156509" cy="685006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043608" y="764704"/>
            <a:ext cx="6408712" cy="5078313"/>
          </a:xfrm>
          <a:prstGeom prst="rect">
            <a:avLst/>
          </a:prstGeom>
        </p:spPr>
        <p:txBody>
          <a:bodyPr wrap="square">
            <a:spAutoFit/>
          </a:bodyPr>
          <a:lstStyle/>
          <a:p>
            <a:pPr algn="ctr"/>
            <a:r>
              <a:rPr lang="ru-RU" b="1" i="1">
                <a:latin typeface="Times New Roman" pitchFamily="18" charset="0"/>
                <a:cs typeface="Times New Roman" pitchFamily="18" charset="0"/>
              </a:rPr>
              <a:t>3 блок: Труд и профессии</a:t>
            </a:r>
            <a:r>
              <a:rPr lang="ru-RU">
                <a:latin typeface="Times New Roman" pitchFamily="18" charset="0"/>
                <a:cs typeface="Times New Roman" pitchFamily="18" charset="0"/>
              </a:rPr>
              <a:t>. Дети узнают о том, что люди трудятся, чтобы прокормить себя и свою семью, чтобы сделать запасы на будущее, приносить пользу другим. В процессе труда люди создают, производят различные предметы, продукты труда. Производство невозможно без средств производства, с помощью которых осуществляется процесс производства продуктов труда. Для того чтобы что-то изготовить, необходимо знать способ изготовления, который называют технологией.</a:t>
            </a:r>
          </a:p>
          <a:p>
            <a:pPr algn="ctr"/>
            <a:r>
              <a:rPr lang="ru-RU" b="1" i="1">
                <a:latin typeface="Times New Roman" pitchFamily="18" charset="0"/>
                <a:cs typeface="Times New Roman" pitchFamily="18" charset="0"/>
              </a:rPr>
              <a:t>4 блок: Товар, товарообмен. </a:t>
            </a:r>
            <a:r>
              <a:rPr lang="ru-RU">
                <a:latin typeface="Times New Roman" pitchFamily="18" charset="0"/>
                <a:cs typeface="Times New Roman" pitchFamily="18" charset="0"/>
              </a:rPr>
              <a:t>Обмен товарами и услугами – путь удовлетворения экономических потребностей. Для продажи и покупки в игровой форме дети изучают спрос и предложение, принимают </a:t>
            </a:r>
            <a:r>
              <a:rPr lang="ru-RU" i="1">
                <a:latin typeface="Times New Roman" pitchFamily="18" charset="0"/>
                <a:cs typeface="Times New Roman" pitchFamily="18" charset="0"/>
              </a:rPr>
              <a:t>«заказы»</a:t>
            </a:r>
            <a:r>
              <a:rPr lang="ru-RU">
                <a:latin typeface="Times New Roman" pitchFamily="18" charset="0"/>
                <a:cs typeface="Times New Roman" pitchFamily="18" charset="0"/>
              </a:rPr>
              <a:t> на товары и услуги. Привлечение детей к производству рекламы, прослеживание вместе с ними действенности рекламы</a:t>
            </a:r>
            <a:r>
              <a:rPr lang="ru-RU" smtClean="0">
                <a:latin typeface="Times New Roman" pitchFamily="18" charset="0"/>
                <a:cs typeface="Times New Roman" pitchFamily="18" charset="0"/>
              </a:rPr>
              <a:t>. Происходит </a:t>
            </a:r>
            <a:r>
              <a:rPr lang="ru-RU">
                <a:latin typeface="Times New Roman" pitchFamily="18" charset="0"/>
                <a:cs typeface="Times New Roman" pitchFamily="18" charset="0"/>
              </a:rPr>
              <a:t>развитие представлений: о спросе и предложении и их влиянии на величину цены; об установлении цены; об обмене товарами и услугами.</a:t>
            </a:r>
          </a:p>
        </p:txBody>
      </p:sp>
    </p:spTree>
    <p:extLst>
      <p:ext uri="{BB962C8B-B14F-4D97-AF65-F5344CB8AC3E}">
        <p14:creationId xmlns:p14="http://schemas.microsoft.com/office/powerpoint/2010/main" val="235030695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xmlns:p15="http://schemas.microsoft.com/office/powerpoint/2012/main">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static6.depositphotos.com/1010485/574/i/950/depositphotos_5746291-stock-photo-money-frame.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509" y="7937"/>
            <a:ext cx="9156509" cy="685006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619672" y="1124744"/>
            <a:ext cx="6048672" cy="4247317"/>
          </a:xfrm>
          <a:prstGeom prst="rect">
            <a:avLst/>
          </a:prstGeom>
        </p:spPr>
        <p:txBody>
          <a:bodyPr wrap="square">
            <a:spAutoFit/>
          </a:bodyPr>
          <a:lstStyle/>
          <a:p>
            <a:pPr algn="just"/>
            <a:r>
              <a:rPr lang="ru-RU" b="1" i="1">
                <a:latin typeface="Times New Roman" pitchFamily="18" charset="0"/>
                <a:cs typeface="Times New Roman" pitchFamily="18" charset="0"/>
              </a:rPr>
              <a:t>5 блок: Выгода и убыток.</a:t>
            </a:r>
            <a:r>
              <a:rPr lang="ru-RU">
                <a:latin typeface="Times New Roman" pitchFamily="18" charset="0"/>
                <a:cs typeface="Times New Roman" pitchFamily="18" charset="0"/>
              </a:rPr>
              <a:t> </a:t>
            </a:r>
          </a:p>
          <a:p>
            <a:pPr algn="just"/>
            <a:r>
              <a:rPr lang="ru-RU" smtClean="0">
                <a:latin typeface="Times New Roman" pitchFamily="18" charset="0"/>
                <a:cs typeface="Times New Roman" pitchFamily="18" charset="0"/>
              </a:rPr>
              <a:t>Формировать</a:t>
            </a:r>
            <a:r>
              <a:rPr lang="ru-RU">
                <a:latin typeface="Times New Roman" pitchFamily="18" charset="0"/>
                <a:cs typeface="Times New Roman" pitchFamily="18" charset="0"/>
              </a:rPr>
              <a:t> положительное отношение к труду людей, умеющих хорошо трудиться, честно зарабатывать деньги, признавать авторитетными качества хозяина, бережливость, рациональность, экономичность, щедрость, благородство, честность, отзывчивость.</a:t>
            </a:r>
          </a:p>
          <a:p>
            <a:pPr algn="just"/>
            <a:r>
              <a:rPr lang="ru-RU" b="1" i="1">
                <a:latin typeface="Times New Roman" pitchFamily="18" charset="0"/>
                <a:cs typeface="Times New Roman" pitchFamily="18" charset="0"/>
              </a:rPr>
              <a:t>6 блок: Деньги и бюджет семьи</a:t>
            </a:r>
            <a:r>
              <a:rPr lang="ru-RU">
                <a:latin typeface="Times New Roman" pitchFamily="18" charset="0"/>
                <a:cs typeface="Times New Roman" pitchFamily="18" charset="0"/>
              </a:rPr>
              <a:t>. </a:t>
            </a:r>
            <a:endParaRPr lang="ru-RU" smtClean="0">
              <a:latin typeface="Times New Roman" pitchFamily="18" charset="0"/>
              <a:cs typeface="Times New Roman" pitchFamily="18" charset="0"/>
            </a:endParaRPr>
          </a:p>
          <a:p>
            <a:pPr algn="just"/>
            <a:r>
              <a:rPr lang="ru-RU" smtClean="0">
                <a:latin typeface="Times New Roman" pitchFamily="18" charset="0"/>
                <a:cs typeface="Times New Roman" pitchFamily="18" charset="0"/>
              </a:rPr>
              <a:t>Дети </a:t>
            </a:r>
            <a:r>
              <a:rPr lang="ru-RU">
                <a:latin typeface="Times New Roman" pitchFamily="18" charset="0"/>
                <a:cs typeface="Times New Roman" pitchFamily="18" charset="0"/>
              </a:rPr>
              <a:t>знакомятся с понятием «деньги» как общим эквивалентом, а также с тем, что они являются тоже товаром, но необычным, т. к. количество его всегда оказывается равноценным другому товару, который может быть на них обменен. Кроме того, деньги это средство платежа при купле-продаже. Необходимо подвести детей к тому, что любой товар имеет свою цену. Одни товары – дорогие, другие стоят меньше (дешевле).</a:t>
            </a:r>
          </a:p>
        </p:txBody>
      </p:sp>
    </p:spTree>
    <p:extLst>
      <p:ext uri="{BB962C8B-B14F-4D97-AF65-F5344CB8AC3E}">
        <p14:creationId xmlns:p14="http://schemas.microsoft.com/office/powerpoint/2010/main" val="155430225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xmlns:p15="http://schemas.microsoft.com/office/powerpoint/2012/main">
      <p:transition spd="slow">
        <p:check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s://static6.depositphotos.com/1010485/574/i/950/depositphotos_5746291-stock-photo-money-frame.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509" y="7937"/>
            <a:ext cx="9156509" cy="685006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475656" y="1268760"/>
            <a:ext cx="6336704" cy="3970318"/>
          </a:xfrm>
          <a:prstGeom prst="rect">
            <a:avLst/>
          </a:prstGeom>
        </p:spPr>
        <p:txBody>
          <a:bodyPr wrap="square">
            <a:spAutoFit/>
          </a:bodyPr>
          <a:lstStyle/>
          <a:p>
            <a:r>
              <a:rPr lang="ru-RU" b="1" i="1">
                <a:latin typeface="Times New Roman" pitchFamily="18" charset="0"/>
                <a:cs typeface="Times New Roman" pitchFamily="18" charset="0"/>
              </a:rPr>
              <a:t>7 блок: Реклама</a:t>
            </a:r>
            <a:r>
              <a:rPr lang="ru-RU">
                <a:latin typeface="Times New Roman" pitchFamily="18" charset="0"/>
                <a:cs typeface="Times New Roman" pitchFamily="18" charset="0"/>
              </a:rPr>
              <a:t>. Реклама – это определенная информация, которая упакована в оригинальную форму. Кроме информации реклама несет в себе определенный эмоциональный настрой. Именно поэтому дети так любят рекламу, играют в нее. Дать максимум информации при минимуме слов, выделить основные, характерные черты рекламируемого объекта, выгодно подчеркнуть его отличие от других и доказать преимущества.</a:t>
            </a:r>
          </a:p>
          <a:p>
            <a:r>
              <a:rPr lang="ru-RU" b="1" i="1">
                <a:latin typeface="Times New Roman" pitchFamily="18" charset="0"/>
                <a:cs typeface="Times New Roman" pitchFamily="18" charset="0"/>
              </a:rPr>
              <a:t>8 блок: Бизнес и капитал</a:t>
            </a:r>
            <a:r>
              <a:rPr lang="ru-RU">
                <a:latin typeface="Times New Roman" pitchFamily="18" charset="0"/>
                <a:cs typeface="Times New Roman" pitchFamily="18" charset="0"/>
              </a:rPr>
              <a:t>. Продолжать знакомить детей с понятиями экономической категории «Бизнес», «Капитал», «Купля-продажа», как вид бизнеса, выделяя составные части капитала. Воспитывать отрицательное отношение к жадности и корысти; деловые качества личности, чувство восхищения смекалкой, добротой.</a:t>
            </a:r>
          </a:p>
        </p:txBody>
      </p:sp>
      <p:sp>
        <p:nvSpPr>
          <p:cNvPr id="4" name="AutoShape 2" descr="https://userscontent2.emaze.com/images/0e14447d-ee5e-41a9-9214-9406fce6c3ca/409452b40088d89aa9f7466bc0103da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5210999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xmlns:p15="http://schemas.microsoft.com/office/powerpoint/2012/main">
      <p:transition spd="slow">
        <p:checke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avatars.mds.yandex.net/get-pdb/1679619/025b13d5-45cc-4946-8821-68e01e1c9341/s1200?webp=fals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17603" y="-13203"/>
            <a:ext cx="9161603" cy="68712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www.free-wallpapers.su/data/media/2281/big/mon0239.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11560" y="620689"/>
            <a:ext cx="8208912" cy="6617196"/>
          </a:xfrm>
          <a:prstGeom prst="rect">
            <a:avLst/>
          </a:prstGeom>
        </p:spPr>
        <p:txBody>
          <a:bodyPr wrap="square">
            <a:spAutoFit/>
          </a:bodyPr>
          <a:lstStyle/>
          <a:p>
            <a:pPr algn="ctr"/>
            <a:r>
              <a:rPr lang="ru-RU" sz="2800" b="1" i="1">
                <a:latin typeface="Times New Roman" pitchFamily="18" charset="0"/>
                <a:cs typeface="Times New Roman" pitchFamily="18" charset="0"/>
              </a:rPr>
              <a:t>Варианты создания условий по </a:t>
            </a:r>
            <a:r>
              <a:rPr lang="ru-RU" sz="2800" b="1" i="1" smtClean="0">
                <a:latin typeface="Times New Roman" pitchFamily="18" charset="0"/>
                <a:cs typeface="Times New Roman" pitchFamily="18" charset="0"/>
              </a:rPr>
              <a:t>развитию</a:t>
            </a:r>
            <a:r>
              <a:rPr lang="ru-RU" sz="2800" i="1">
                <a:latin typeface="Times New Roman" pitchFamily="18" charset="0"/>
                <a:cs typeface="Times New Roman" pitchFamily="18" charset="0"/>
              </a:rPr>
              <a:t> </a:t>
            </a:r>
            <a:r>
              <a:rPr lang="ru-RU" sz="2800" b="1" i="1" smtClean="0">
                <a:latin typeface="Times New Roman" pitchFamily="18" charset="0"/>
                <a:cs typeface="Times New Roman" pitchFamily="18" charset="0"/>
              </a:rPr>
              <a:t>финансовой </a:t>
            </a:r>
            <a:r>
              <a:rPr lang="ru-RU" sz="2800" b="1" i="1">
                <a:latin typeface="Times New Roman" pitchFamily="18" charset="0"/>
                <a:cs typeface="Times New Roman" pitchFamily="18" charset="0"/>
              </a:rPr>
              <a:t>грамотности по </a:t>
            </a:r>
            <a:r>
              <a:rPr lang="ru-RU" sz="2800" b="1" i="1" smtClean="0">
                <a:latin typeface="Times New Roman" pitchFamily="18" charset="0"/>
                <a:cs typeface="Times New Roman" pitchFamily="18" charset="0"/>
              </a:rPr>
              <a:t>возрастам</a:t>
            </a:r>
            <a:endParaRPr lang="ru-RU" sz="2800"/>
          </a:p>
          <a:p>
            <a:r>
              <a:rPr lang="ru-RU" sz="1600" b="1">
                <a:latin typeface="Times New Roman" pitchFamily="18" charset="0"/>
                <a:cs typeface="Times New Roman" pitchFamily="18" charset="0"/>
              </a:rPr>
              <a:t>Младшая группа</a:t>
            </a:r>
            <a:endParaRPr lang="ru-RU" sz="1600">
              <a:latin typeface="Times New Roman" pitchFamily="18" charset="0"/>
              <a:cs typeface="Times New Roman" pitchFamily="18" charset="0"/>
            </a:endParaRPr>
          </a:p>
          <a:p>
            <a:r>
              <a:rPr lang="ru-RU" sz="1600">
                <a:latin typeface="Times New Roman" pitchFamily="18" charset="0"/>
                <a:cs typeface="Times New Roman" pitchFamily="18" charset="0"/>
              </a:rPr>
              <a:t> «Магазин овощи и фрукты», «Автобус»</a:t>
            </a:r>
          </a:p>
          <a:p>
            <a:r>
              <a:rPr lang="ru-RU" sz="1600">
                <a:latin typeface="Times New Roman" pitchFamily="18" charset="0"/>
                <a:cs typeface="Times New Roman" pitchFamily="18" charset="0"/>
              </a:rPr>
              <a:t>- Деньги, нарисованные детьми</a:t>
            </a:r>
          </a:p>
          <a:p>
            <a:r>
              <a:rPr lang="ru-RU" sz="1600">
                <a:latin typeface="Times New Roman" pitchFamily="18" charset="0"/>
                <a:cs typeface="Times New Roman" pitchFamily="18" charset="0"/>
              </a:rPr>
              <a:t>- Альбомы об одной профессии</a:t>
            </a:r>
          </a:p>
          <a:p>
            <a:r>
              <a:rPr lang="ru-RU" sz="1600">
                <a:latin typeface="Times New Roman" pitchFamily="18" charset="0"/>
                <a:cs typeface="Times New Roman" pitchFamily="18" charset="0"/>
              </a:rPr>
              <a:t>- Ненастоящие деньги</a:t>
            </a:r>
          </a:p>
          <a:p>
            <a:r>
              <a:rPr lang="ru-RU" sz="1600">
                <a:latin typeface="Times New Roman" pitchFamily="18" charset="0"/>
                <a:cs typeface="Times New Roman" pitchFamily="18" charset="0"/>
              </a:rPr>
              <a:t>- Сказки</a:t>
            </a:r>
          </a:p>
          <a:p>
            <a:r>
              <a:rPr lang="ru-RU" sz="1600">
                <a:latin typeface="Times New Roman" pitchFamily="18" charset="0"/>
                <a:cs typeface="Times New Roman" pitchFamily="18" charset="0"/>
              </a:rPr>
              <a:t>- Медиатека мультфильмов</a:t>
            </a:r>
          </a:p>
          <a:p>
            <a:r>
              <a:rPr lang="ru-RU" sz="1600">
                <a:latin typeface="Times New Roman" pitchFamily="18" charset="0"/>
                <a:cs typeface="Times New Roman" pitchFamily="18" charset="0"/>
              </a:rPr>
              <a:t>- Дидактические игры «Давай поменяемся», «Все по полочкам», «Что забыли положить в корзинку и другие.</a:t>
            </a:r>
          </a:p>
          <a:p>
            <a:endParaRPr lang="ru-RU" sz="1600" b="1" smtClean="0">
              <a:latin typeface="Times New Roman" pitchFamily="18" charset="0"/>
              <a:cs typeface="Times New Roman" pitchFamily="18" charset="0"/>
            </a:endParaRPr>
          </a:p>
          <a:p>
            <a:r>
              <a:rPr lang="ru-RU" sz="1600" b="1" smtClean="0">
                <a:latin typeface="Times New Roman" pitchFamily="18" charset="0"/>
                <a:cs typeface="Times New Roman" pitchFamily="18" charset="0"/>
              </a:rPr>
              <a:t>Средняя </a:t>
            </a:r>
            <a:r>
              <a:rPr lang="ru-RU" sz="1600" b="1">
                <a:latin typeface="Times New Roman" pitchFamily="18" charset="0"/>
                <a:cs typeface="Times New Roman" pitchFamily="18" charset="0"/>
              </a:rPr>
              <a:t>группа</a:t>
            </a:r>
            <a:endParaRPr lang="ru-RU" sz="1600">
              <a:latin typeface="Times New Roman" pitchFamily="18" charset="0"/>
              <a:cs typeface="Times New Roman" pitchFamily="18" charset="0"/>
            </a:endParaRPr>
          </a:p>
          <a:p>
            <a:r>
              <a:rPr lang="ru-RU" sz="1600">
                <a:latin typeface="Times New Roman" pitchFamily="18" charset="0"/>
                <a:cs typeface="Times New Roman" pitchFamily="18" charset="0"/>
              </a:rPr>
              <a:t>«Парикмахерская», «Зоопарк», «Почта», «Больница»</a:t>
            </a:r>
          </a:p>
          <a:p>
            <a:r>
              <a:rPr lang="ru-RU" sz="1600">
                <a:latin typeface="Times New Roman" pitchFamily="18" charset="0"/>
                <a:cs typeface="Times New Roman" pitchFamily="18" charset="0"/>
              </a:rPr>
              <a:t>- Атрибуты для сюжетно-ролевых игр</a:t>
            </a:r>
          </a:p>
          <a:p>
            <a:r>
              <a:rPr lang="ru-RU" sz="1600">
                <a:latin typeface="Times New Roman" pitchFamily="18" charset="0"/>
                <a:cs typeface="Times New Roman" pitchFamily="18" charset="0"/>
              </a:rPr>
              <a:t>- Деньги, нарисованные детьми</a:t>
            </a:r>
          </a:p>
          <a:p>
            <a:r>
              <a:rPr lang="ru-RU" sz="1600">
                <a:latin typeface="Times New Roman" pitchFamily="18" charset="0"/>
                <a:cs typeface="Times New Roman" pitchFamily="18" charset="0"/>
              </a:rPr>
              <a:t>- Картотека загадок</a:t>
            </a:r>
          </a:p>
          <a:p>
            <a:r>
              <a:rPr lang="ru-RU" sz="1600">
                <a:latin typeface="Times New Roman" pitchFamily="18" charset="0"/>
                <a:cs typeface="Times New Roman" pitchFamily="18" charset="0"/>
              </a:rPr>
              <a:t>- Книги художественные и научно-популярные, комиксы</a:t>
            </a:r>
          </a:p>
          <a:p>
            <a:r>
              <a:rPr lang="ru-RU" sz="1600">
                <a:latin typeface="Times New Roman" pitchFamily="18" charset="0"/>
                <a:cs typeface="Times New Roman" pitchFamily="18" charset="0"/>
              </a:rPr>
              <a:t>- Аудиотека</a:t>
            </a:r>
          </a:p>
          <a:p>
            <a:r>
              <a:rPr lang="ru-RU" sz="1600">
                <a:latin typeface="Times New Roman" pitchFamily="18" charset="0"/>
                <a:cs typeface="Times New Roman" pitchFamily="18" charset="0"/>
              </a:rPr>
              <a:t>- Альбом пословицы и поговорки в картинках</a:t>
            </a:r>
          </a:p>
          <a:p>
            <a:r>
              <a:rPr lang="ru-RU" sz="1600">
                <a:latin typeface="Times New Roman" pitchFamily="18" charset="0"/>
                <a:cs typeface="Times New Roman" pitchFamily="18" charset="0"/>
              </a:rPr>
              <a:t>- Альбомы об одной профессии или нескольких схожих профессиях</a:t>
            </a:r>
          </a:p>
          <a:p>
            <a:r>
              <a:rPr lang="ru-RU" sz="1600">
                <a:latin typeface="Times New Roman" pitchFamily="18" charset="0"/>
                <a:cs typeface="Times New Roman" pitchFamily="18" charset="0"/>
              </a:rPr>
              <a:t>- Карточки о профессиях</a:t>
            </a:r>
          </a:p>
          <a:p>
            <a:r>
              <a:rPr lang="ru-RU" sz="1600" smtClean="0">
                <a:latin typeface="Times New Roman" pitchFamily="18" charset="0"/>
                <a:cs typeface="Times New Roman" pitchFamily="18" charset="0"/>
              </a:rPr>
              <a:t>- Дидактические </a:t>
            </a:r>
            <a:r>
              <a:rPr lang="ru-RU" sz="1600">
                <a:latin typeface="Times New Roman" pitchFamily="18" charset="0"/>
                <a:cs typeface="Times New Roman" pitchFamily="18" charset="0"/>
              </a:rPr>
              <a:t>игры «Что продается в магазине», «Что сколько стоит», «Деньги» и другие</a:t>
            </a:r>
            <a:r>
              <a:rPr lang="ru-RU" sz="1600" smtClean="0">
                <a:latin typeface="Times New Roman" pitchFamily="18" charset="0"/>
                <a:cs typeface="Times New Roman" pitchFamily="18" charset="0"/>
              </a:rPr>
              <a:t>.</a:t>
            </a:r>
          </a:p>
          <a:p>
            <a:endParaRPr lang="ru-RU" sz="1600">
              <a:latin typeface="Times New Roman" pitchFamily="18" charset="0"/>
              <a:cs typeface="Times New Roman" pitchFamily="18" charset="0"/>
            </a:endParaRPr>
          </a:p>
        </p:txBody>
      </p:sp>
    </p:spTree>
    <p:extLst>
      <p:ext uri="{BB962C8B-B14F-4D97-AF65-F5344CB8AC3E}">
        <p14:creationId xmlns:p14="http://schemas.microsoft.com/office/powerpoint/2010/main" val="4245342860"/>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https://www.free-wallpapers.su/data/media/2281/big/mon0239.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115616" y="58847"/>
            <a:ext cx="6840760" cy="6186309"/>
          </a:xfrm>
          <a:prstGeom prst="rect">
            <a:avLst/>
          </a:prstGeom>
        </p:spPr>
        <p:txBody>
          <a:bodyPr wrap="square">
            <a:spAutoFit/>
          </a:bodyPr>
          <a:lstStyle/>
          <a:p>
            <a:endParaRPr lang="ru-RU" b="1" smtClean="0">
              <a:latin typeface="Times New Roman" pitchFamily="18" charset="0"/>
              <a:cs typeface="Times New Roman" pitchFamily="18" charset="0"/>
            </a:endParaRPr>
          </a:p>
          <a:p>
            <a:r>
              <a:rPr lang="ru-RU" b="1" smtClean="0">
                <a:latin typeface="Times New Roman" pitchFamily="18" charset="0"/>
                <a:cs typeface="Times New Roman" pitchFamily="18" charset="0"/>
              </a:rPr>
              <a:t>Старшая </a:t>
            </a:r>
            <a:r>
              <a:rPr lang="ru-RU" b="1">
                <a:latin typeface="Times New Roman" pitchFamily="18" charset="0"/>
                <a:cs typeface="Times New Roman" pitchFamily="18" charset="0"/>
              </a:rPr>
              <a:t>группа</a:t>
            </a:r>
            <a:endParaRPr lang="ru-RU">
              <a:latin typeface="Times New Roman" pitchFamily="18" charset="0"/>
              <a:cs typeface="Times New Roman" pitchFamily="18" charset="0"/>
            </a:endParaRPr>
          </a:p>
          <a:p>
            <a:r>
              <a:rPr lang="ru-RU">
                <a:latin typeface="Times New Roman" pitchFamily="18" charset="0"/>
                <a:cs typeface="Times New Roman" pitchFamily="18" charset="0"/>
              </a:rPr>
              <a:t>«Банк», «Аптека», «Семья», «Ветеринарная лечебница»</a:t>
            </a:r>
          </a:p>
          <a:p>
            <a:r>
              <a:rPr lang="ru-RU">
                <a:latin typeface="Times New Roman" pitchFamily="18" charset="0"/>
                <a:cs typeface="Times New Roman" pitchFamily="18" charset="0"/>
              </a:rPr>
              <a:t>- Медиатека из презентаций</a:t>
            </a:r>
          </a:p>
          <a:p>
            <a:r>
              <a:rPr lang="ru-RU">
                <a:latin typeface="Times New Roman" pitchFamily="18" charset="0"/>
                <a:cs typeface="Times New Roman" pitchFamily="18" charset="0"/>
              </a:rPr>
              <a:t>- Медиатека интерактивных игр</a:t>
            </a:r>
          </a:p>
          <a:p>
            <a:r>
              <a:rPr lang="ru-RU">
                <a:latin typeface="Times New Roman" pitchFamily="18" charset="0"/>
                <a:cs typeface="Times New Roman" pitchFamily="18" charset="0"/>
              </a:rPr>
              <a:t>- Ребусы</a:t>
            </a:r>
          </a:p>
          <a:p>
            <a:r>
              <a:rPr lang="ru-RU">
                <a:latin typeface="Times New Roman" pitchFamily="18" charset="0"/>
                <a:cs typeface="Times New Roman" pitchFamily="18" charset="0"/>
              </a:rPr>
              <a:t>- Лабиринты тематические</a:t>
            </a:r>
          </a:p>
          <a:p>
            <a:r>
              <a:rPr lang="ru-RU">
                <a:latin typeface="Times New Roman" pitchFamily="18" charset="0"/>
                <a:cs typeface="Times New Roman" pitchFamily="18" charset="0"/>
              </a:rPr>
              <a:t>- Игры-путешествия</a:t>
            </a:r>
          </a:p>
          <a:p>
            <a:r>
              <a:rPr lang="ru-RU">
                <a:latin typeface="Times New Roman" pitchFamily="18" charset="0"/>
                <a:cs typeface="Times New Roman" pitchFamily="18" charset="0"/>
              </a:rPr>
              <a:t>- Банковские карты</a:t>
            </a:r>
          </a:p>
          <a:p>
            <a:r>
              <a:rPr lang="ru-RU">
                <a:latin typeface="Times New Roman" pitchFamily="18" charset="0"/>
                <a:cs typeface="Times New Roman" pitchFamily="18" charset="0"/>
              </a:rPr>
              <a:t>- Ненастоящие деньги</a:t>
            </a:r>
          </a:p>
          <a:p>
            <a:r>
              <a:rPr lang="ru-RU">
                <a:latin typeface="Times New Roman" pitchFamily="18" charset="0"/>
                <a:cs typeface="Times New Roman" pitchFamily="18" charset="0"/>
              </a:rPr>
              <a:t>- Банкомат</a:t>
            </a:r>
          </a:p>
          <a:p>
            <a:r>
              <a:rPr lang="ru-RU">
                <a:latin typeface="Times New Roman" pitchFamily="18" charset="0"/>
                <a:cs typeface="Times New Roman" pitchFamily="18" charset="0"/>
              </a:rPr>
              <a:t>- Дидактические игры «Какой товар лишний?», «Что угодно для души», «Деньги» и другие.</a:t>
            </a:r>
          </a:p>
          <a:p>
            <a:endParaRPr lang="ru-RU" b="1" smtClean="0">
              <a:latin typeface="Times New Roman" pitchFamily="18" charset="0"/>
              <a:cs typeface="Times New Roman" pitchFamily="18" charset="0"/>
            </a:endParaRPr>
          </a:p>
          <a:p>
            <a:r>
              <a:rPr lang="ru-RU" b="1" smtClean="0">
                <a:latin typeface="Times New Roman" pitchFamily="18" charset="0"/>
                <a:cs typeface="Times New Roman" pitchFamily="18" charset="0"/>
              </a:rPr>
              <a:t>Подготовительная </a:t>
            </a:r>
            <a:r>
              <a:rPr lang="ru-RU" b="1">
                <a:latin typeface="Times New Roman" pitchFamily="18" charset="0"/>
                <a:cs typeface="Times New Roman" pitchFamily="18" charset="0"/>
              </a:rPr>
              <a:t>группа</a:t>
            </a:r>
            <a:endParaRPr lang="ru-RU">
              <a:latin typeface="Times New Roman" pitchFamily="18" charset="0"/>
              <a:cs typeface="Times New Roman" pitchFamily="18" charset="0"/>
            </a:endParaRPr>
          </a:p>
          <a:p>
            <a:r>
              <a:rPr lang="ru-RU">
                <a:latin typeface="Times New Roman" pitchFamily="18" charset="0"/>
                <a:cs typeface="Times New Roman" pitchFamily="18" charset="0"/>
              </a:rPr>
              <a:t>«Фабрика изготовления денег», «Школа», «Салон красоты», «Цирк», «Супермаркет», «Мебельная фабрика», «Банк».</a:t>
            </a:r>
          </a:p>
          <a:p>
            <a:r>
              <a:rPr lang="ru-RU">
                <a:latin typeface="Times New Roman" pitchFamily="18" charset="0"/>
                <a:cs typeface="Times New Roman" pitchFamily="18" charset="0"/>
              </a:rPr>
              <a:t>- Металлические устаревшие деньги</a:t>
            </a:r>
          </a:p>
          <a:p>
            <a:r>
              <a:rPr lang="ru-RU">
                <a:latin typeface="Times New Roman" pitchFamily="18" charset="0"/>
                <a:cs typeface="Times New Roman" pitchFamily="18" charset="0"/>
              </a:rPr>
              <a:t>- Альбом «Эволюция денег»</a:t>
            </a:r>
          </a:p>
          <a:p>
            <a:r>
              <a:rPr lang="ru-RU">
                <a:latin typeface="Times New Roman" pitchFamily="18" charset="0"/>
                <a:cs typeface="Times New Roman" pitchFamily="18" charset="0"/>
              </a:rPr>
              <a:t>- Кроссворд</a:t>
            </a:r>
          </a:p>
          <a:p>
            <a:r>
              <a:rPr lang="ru-RU">
                <a:latin typeface="Times New Roman" pitchFamily="18" charset="0"/>
                <a:cs typeface="Times New Roman" pitchFamily="18" charset="0"/>
              </a:rPr>
              <a:t>-Дидактические игры «Дорого – дешево», «Потребность – возможность», «Бюджет» и другие.</a:t>
            </a:r>
          </a:p>
        </p:txBody>
      </p:sp>
      <p:sp>
        <p:nvSpPr>
          <p:cNvPr id="4" name="AutoShape 4" descr="https://userscontent2.emaze.com/images/0e14447d-ee5e-41a9-9214-9406fce6c3ca/409452b40088d89aa9f7466bc0103da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descr="https://userscontent2.emaze.com/images/0e14447d-ee5e-41a9-9214-9406fce6c3ca/409452b40088d89aa9f7466bc0103da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956261923"/>
      </p:ext>
    </p:extLst>
  </p:cSld>
  <p:clrMapOvr>
    <a:masterClrMapping/>
  </p:clrMapOvr>
  <p:transition spd="slow">
    <p:cover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avatars.mds.yandex.net/get-zen_doc/119173/pub_5c48310243099005c7bf9f09_5c4833269f7f1500b75abd54/scale_120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332627" cy="6921699"/>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1"/>
          <p:cNvSpPr>
            <a:spLocks noGrp="1"/>
          </p:cNvSpPr>
          <p:nvPr>
            <p:ph type="title"/>
          </p:nvPr>
        </p:nvSpPr>
        <p:spPr>
          <a:xfrm>
            <a:off x="457200" y="274638"/>
            <a:ext cx="8229600" cy="922114"/>
          </a:xfrm>
        </p:spPr>
        <p:txBody>
          <a:bodyPr>
            <a:normAutofit/>
          </a:bodyPr>
          <a:lstStyle/>
          <a:p>
            <a:r>
              <a:rPr lang="ru-RU" sz="3600" smtClean="0">
                <a:latin typeface="Times New Roman" pitchFamily="18" charset="0"/>
                <a:cs typeface="Times New Roman" pitchFamily="18" charset="0"/>
              </a:rPr>
              <a:t>Взаимодействие с семьей</a:t>
            </a:r>
            <a:endParaRPr lang="ru-RU" sz="3600">
              <a:latin typeface="Times New Roman" pitchFamily="18" charset="0"/>
              <a:cs typeface="Times New Roman" pitchFamily="18" charset="0"/>
            </a:endParaRPr>
          </a:p>
        </p:txBody>
      </p:sp>
      <p:pic>
        <p:nvPicPr>
          <p:cNvPr id="4" name="Содержимое 4" descr="1545398199_a630d708e8442dc65bc0426ab8f694f1.jpg"/>
          <p:cNvPicPr>
            <a:picLocks noChangeAspect="1"/>
          </p:cNvPicPr>
          <p:nvPr/>
        </p:nvPicPr>
        <p:blipFill>
          <a:blip r:embed="rId3"/>
          <a:stretch>
            <a:fillRect/>
          </a:stretch>
        </p:blipFill>
        <p:spPr>
          <a:xfrm>
            <a:off x="251520" y="3212976"/>
            <a:ext cx="3259638" cy="3264653"/>
          </a:xfrm>
          <a:prstGeom prst="rect">
            <a:avLst/>
          </a:prstGeom>
        </p:spPr>
      </p:pic>
      <p:sp>
        <p:nvSpPr>
          <p:cNvPr id="5" name="Облако 4"/>
          <p:cNvSpPr/>
          <p:nvPr/>
        </p:nvSpPr>
        <p:spPr>
          <a:xfrm>
            <a:off x="285720" y="1124744"/>
            <a:ext cx="3638208" cy="1296144"/>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2400" b="1" smtClean="0">
                <a:latin typeface="Times New Roman" pitchFamily="18" charset="0"/>
                <a:cs typeface="Times New Roman" pitchFamily="18" charset="0"/>
              </a:rPr>
              <a:t>анкетирование</a:t>
            </a:r>
            <a:endParaRPr lang="ru-RU" sz="2400" b="1">
              <a:latin typeface="Times New Roman" pitchFamily="18" charset="0"/>
              <a:cs typeface="Times New Roman" pitchFamily="18" charset="0"/>
            </a:endParaRPr>
          </a:p>
        </p:txBody>
      </p:sp>
      <p:sp>
        <p:nvSpPr>
          <p:cNvPr id="6" name="Стрелка вверх 5"/>
          <p:cNvSpPr/>
          <p:nvPr/>
        </p:nvSpPr>
        <p:spPr>
          <a:xfrm>
            <a:off x="1643041" y="2564904"/>
            <a:ext cx="238297"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блако 6"/>
          <p:cNvSpPr/>
          <p:nvPr/>
        </p:nvSpPr>
        <p:spPr>
          <a:xfrm>
            <a:off x="3714744" y="1285860"/>
            <a:ext cx="3714776" cy="1200152"/>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2400" b="1" smtClean="0">
                <a:latin typeface="Times New Roman" pitchFamily="18" charset="0"/>
                <a:cs typeface="Times New Roman" pitchFamily="18" charset="0"/>
              </a:rPr>
              <a:t>консультации</a:t>
            </a:r>
            <a:endParaRPr lang="ru-RU" sz="2400" b="1">
              <a:latin typeface="Times New Roman" pitchFamily="18" charset="0"/>
              <a:cs typeface="Times New Roman" pitchFamily="18" charset="0"/>
            </a:endParaRPr>
          </a:p>
        </p:txBody>
      </p:sp>
      <p:sp>
        <p:nvSpPr>
          <p:cNvPr id="8" name="Облако 7"/>
          <p:cNvSpPr/>
          <p:nvPr/>
        </p:nvSpPr>
        <p:spPr>
          <a:xfrm>
            <a:off x="4929190" y="2786058"/>
            <a:ext cx="3714776" cy="1200152"/>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2400" b="1">
                <a:latin typeface="Times New Roman" pitchFamily="18" charset="0"/>
                <a:cs typeface="Times New Roman" pitchFamily="18" charset="0"/>
              </a:rPr>
              <a:t>р</a:t>
            </a:r>
            <a:r>
              <a:rPr lang="ru-RU" sz="2400" b="1" smtClean="0">
                <a:latin typeface="Times New Roman" pitchFamily="18" charset="0"/>
                <a:cs typeface="Times New Roman" pitchFamily="18" charset="0"/>
              </a:rPr>
              <a:t>одительские собрания</a:t>
            </a:r>
            <a:endParaRPr lang="ru-RU" sz="2400" b="1">
              <a:latin typeface="Times New Roman" pitchFamily="18" charset="0"/>
              <a:cs typeface="Times New Roman" pitchFamily="18" charset="0"/>
            </a:endParaRPr>
          </a:p>
        </p:txBody>
      </p:sp>
      <p:sp>
        <p:nvSpPr>
          <p:cNvPr id="9" name="Облако 8"/>
          <p:cNvSpPr/>
          <p:nvPr/>
        </p:nvSpPr>
        <p:spPr>
          <a:xfrm>
            <a:off x="5000628" y="4357694"/>
            <a:ext cx="3714776" cy="1807610"/>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2400" b="1">
                <a:latin typeface="Times New Roman" pitchFamily="18" charset="0"/>
                <a:cs typeface="Times New Roman" pitchFamily="18" charset="0"/>
              </a:rPr>
              <a:t>создание </a:t>
            </a:r>
            <a:r>
              <a:rPr lang="ru-RU" sz="2400" b="1" smtClean="0">
                <a:latin typeface="Times New Roman" pitchFamily="18" charset="0"/>
                <a:cs typeface="Times New Roman" pitchFamily="18" charset="0"/>
              </a:rPr>
              <a:t>и обогащенние </a:t>
            </a:r>
            <a:r>
              <a:rPr lang="ru-RU" sz="2400" b="1">
                <a:latin typeface="Times New Roman" pitchFamily="18" charset="0"/>
                <a:cs typeface="Times New Roman" pitchFamily="18" charset="0"/>
              </a:rPr>
              <a:t>развивающей </a:t>
            </a:r>
            <a:r>
              <a:rPr lang="ru-RU" sz="2400" b="1" smtClean="0">
                <a:latin typeface="Times New Roman" pitchFamily="18" charset="0"/>
                <a:cs typeface="Times New Roman" pitchFamily="18" charset="0"/>
              </a:rPr>
              <a:t>среды</a:t>
            </a:r>
            <a:endParaRPr lang="ru-RU" sz="2400" b="1">
              <a:latin typeface="Times New Roman" pitchFamily="18" charset="0"/>
              <a:cs typeface="Times New Roman" pitchFamily="18" charset="0"/>
            </a:endParaRPr>
          </a:p>
        </p:txBody>
      </p:sp>
      <p:sp>
        <p:nvSpPr>
          <p:cNvPr id="10" name="Стрелка вверх 9"/>
          <p:cNvSpPr/>
          <p:nvPr/>
        </p:nvSpPr>
        <p:spPr>
          <a:xfrm rot="2199163">
            <a:off x="3511305" y="2402302"/>
            <a:ext cx="249303" cy="12714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верх 10"/>
          <p:cNvSpPr/>
          <p:nvPr/>
        </p:nvSpPr>
        <p:spPr>
          <a:xfrm rot="4364668">
            <a:off x="4093072" y="3347387"/>
            <a:ext cx="265166" cy="11523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верх 11"/>
          <p:cNvSpPr/>
          <p:nvPr/>
        </p:nvSpPr>
        <p:spPr>
          <a:xfrm rot="5400000">
            <a:off x="3866656" y="4359936"/>
            <a:ext cx="291984" cy="12627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59456690"/>
      </p:ext>
    </p:extLst>
  </p:cSld>
  <p:clrMapOvr>
    <a:masterClrMapping/>
  </p:clrMapOvr>
  <p:transition spd="slow">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пк\Desktop\фон к презентации по финансовой грамотности\1614603309_98-p-fon-dlya-prezentatsii-s-belim-fonom-1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2452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r>
              <a:rPr lang="ru-RU" sz="2000" b="1" dirty="0">
                <a:solidFill>
                  <a:srgbClr val="FF0000"/>
                </a:solidFill>
                <a:latin typeface="Times New Roman" panose="02020603050405020304" pitchFamily="18" charset="0"/>
                <a:cs typeface="Times New Roman" panose="02020603050405020304" pitchFamily="18" charset="0"/>
              </a:rPr>
              <a:t>Стратегия повышения финансовой грамотности в Российской Федерации</a:t>
            </a:r>
            <a:endParaRPr lang="ru-RU" sz="2000" dirty="0"/>
          </a:p>
        </p:txBody>
      </p:sp>
      <p:sp>
        <p:nvSpPr>
          <p:cNvPr id="3" name="Объект 2"/>
          <p:cNvSpPr>
            <a:spLocks noGrp="1"/>
          </p:cNvSpPr>
          <p:nvPr>
            <p:ph idx="1"/>
          </p:nvPr>
        </p:nvSpPr>
        <p:spPr>
          <a:xfrm>
            <a:off x="457200" y="1412776"/>
            <a:ext cx="8229600" cy="5040560"/>
          </a:xfrm>
        </p:spPr>
        <p:txBody>
          <a:bodyPr>
            <a:normAutofit fontScale="85000" lnSpcReduction="10000"/>
          </a:bodyPr>
          <a:lstStyle/>
          <a:p>
            <a:pPr marL="0" indent="0">
              <a:buNone/>
            </a:pPr>
            <a:r>
              <a:rPr lang="ru-RU" b="1" dirty="0" smtClean="0">
                <a:solidFill>
                  <a:srgbClr val="0000CC"/>
                </a:solidFill>
                <a:latin typeface="Times New Roman" panose="02020603050405020304" pitchFamily="18" charset="0"/>
                <a:cs typeface="Times New Roman" panose="02020603050405020304" pitchFamily="18" charset="0"/>
              </a:rPr>
              <a:t>	Стратегия </a:t>
            </a:r>
            <a:r>
              <a:rPr lang="ru-RU" b="1" dirty="0">
                <a:solidFill>
                  <a:srgbClr val="0000CC"/>
                </a:solidFill>
                <a:latin typeface="Times New Roman" panose="02020603050405020304" pitchFamily="18" charset="0"/>
                <a:cs typeface="Times New Roman" panose="02020603050405020304" pitchFamily="18" charset="0"/>
              </a:rPr>
              <a:t>повышения финансовой грамотности в Российской Федерации на 2017–2023 годы, утвержденная распоряжением Правительства Российской Федерации от 25 сентября 2017 года № 2039-р, содержит определение финансовой грамотности как результата процесса финансового образования, который, в свою очередь, определяется как сочетание осведомленности, знаний, умений и поведенческих моделей, необходимых для принятия успешных финансовых решений и, в конечном итоге, для достижения финансового благосостояния.</a:t>
            </a:r>
          </a:p>
          <a:p>
            <a:pPr marL="0" indent="0">
              <a:buNone/>
            </a:pPr>
            <a:endParaRPr lang="ru-RU" dirty="0"/>
          </a:p>
        </p:txBody>
      </p:sp>
    </p:spTree>
    <p:extLst>
      <p:ext uri="{BB962C8B-B14F-4D97-AF65-F5344CB8AC3E}">
        <p14:creationId xmlns:p14="http://schemas.microsoft.com/office/powerpoint/2010/main" val="303471070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longruble.ru/wp-content/uploads/2019/03/245db903f65d432600fdb06169ca4569.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0"/>
            <a:ext cx="9158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r>
              <a:rPr lang="ru-RU" sz="3200" b="1" i="1" smtClean="0">
                <a:latin typeface="Times New Roman" pitchFamily="18" charset="0"/>
                <a:cs typeface="Times New Roman" pitchFamily="18" charset="0"/>
              </a:rPr>
              <a:t>Планируемые результаты-дети должны понять</a:t>
            </a:r>
            <a:r>
              <a:rPr lang="en-US" sz="3200" b="1" i="1" smtClean="0">
                <a:latin typeface="Times New Roman" pitchFamily="18" charset="0"/>
                <a:cs typeface="Times New Roman" pitchFamily="18" charset="0"/>
              </a:rPr>
              <a:t>,</a:t>
            </a:r>
            <a:r>
              <a:rPr lang="ru-RU" sz="3200" b="1" i="1" smtClean="0">
                <a:latin typeface="Times New Roman" pitchFamily="18" charset="0"/>
                <a:cs typeface="Times New Roman" pitchFamily="18" charset="0"/>
              </a:rPr>
              <a:t> что…</a:t>
            </a:r>
            <a:endParaRPr lang="ru-RU" sz="3200" b="1" i="1">
              <a:latin typeface="Times New Roman" pitchFamily="18" charset="0"/>
              <a:cs typeface="Times New Roman" pitchFamily="18" charset="0"/>
            </a:endParaRPr>
          </a:p>
        </p:txBody>
      </p:sp>
      <p:sp>
        <p:nvSpPr>
          <p:cNvPr id="3" name="Прямоугольник 2"/>
          <p:cNvSpPr/>
          <p:nvPr/>
        </p:nvSpPr>
        <p:spPr>
          <a:xfrm>
            <a:off x="755576" y="1268760"/>
            <a:ext cx="5976664" cy="4278094"/>
          </a:xfrm>
          <a:prstGeom prst="rect">
            <a:avLst/>
          </a:prstGeom>
        </p:spPr>
        <p:txBody>
          <a:bodyPr wrap="square">
            <a:spAutoFit/>
          </a:bodyPr>
          <a:lstStyle/>
          <a:p>
            <a:pPr algn="just"/>
            <a:r>
              <a:rPr lang="ru-RU" altLang="ru-RU" sz="1600" smtClean="0">
                <a:latin typeface="Times New Roman" pitchFamily="18" charset="0"/>
                <a:cs typeface="Times New Roman" pitchFamily="18" charset="0"/>
              </a:rPr>
              <a:t>1.               Деньги </a:t>
            </a:r>
            <a:r>
              <a:rPr lang="ru-RU" altLang="ru-RU" sz="1600">
                <a:latin typeface="Times New Roman" pitchFamily="18" charset="0"/>
                <a:cs typeface="Times New Roman" pitchFamily="18" charset="0"/>
              </a:rPr>
              <a:t>не появляются сами собой, а зарабатываются.</a:t>
            </a:r>
          </a:p>
          <a:p>
            <a:pPr algn="just"/>
            <a:r>
              <a:rPr lang="ru-RU" altLang="ru-RU" sz="1600">
                <a:latin typeface="Times New Roman" pitchFamily="18" charset="0"/>
                <a:cs typeface="Times New Roman" pitchFamily="18" charset="0"/>
              </a:rPr>
              <a:t>2.	Сначала зарабатываем – потом тратим: соответственно, чем больше зарабатываешь и разумнее тратишь, тем больше можешь купить.</a:t>
            </a:r>
          </a:p>
          <a:p>
            <a:pPr algn="just"/>
            <a:r>
              <a:rPr lang="ru-RU" altLang="ru-RU" sz="1600">
                <a:latin typeface="Times New Roman" pitchFamily="18" charset="0"/>
                <a:cs typeface="Times New Roman" pitchFamily="18" charset="0"/>
              </a:rPr>
              <a:t>3.	Стоимость товара зависит от его качества, нужности и от того, насколько сложно его произвести .</a:t>
            </a:r>
          </a:p>
          <a:p>
            <a:pPr algn="just"/>
            <a:r>
              <a:rPr lang="ru-RU" altLang="ru-RU" sz="1600">
                <a:latin typeface="Times New Roman" pitchFamily="18" charset="0"/>
                <a:cs typeface="Times New Roman" pitchFamily="18" charset="0"/>
              </a:rPr>
              <a:t>4.	Деньги любят счет (дети должны уметь считать деньги, например, сдачу в магазине, деньги, которые они могут потратить в магазине).</a:t>
            </a:r>
          </a:p>
          <a:p>
            <a:pPr algn="just"/>
            <a:r>
              <a:rPr lang="ru-RU" altLang="ru-RU" sz="1600">
                <a:latin typeface="Times New Roman" pitchFamily="18" charset="0"/>
                <a:cs typeface="Times New Roman" pitchFamily="18" charset="0"/>
              </a:rPr>
              <a:t>5.	Финансы нужно планировать (приучаем вести учет доходов и расходов в краткосрочном периоде).</a:t>
            </a:r>
          </a:p>
          <a:p>
            <a:pPr algn="just"/>
            <a:r>
              <a:rPr lang="ru-RU" altLang="ru-RU" sz="1600">
                <a:latin typeface="Times New Roman" pitchFamily="18" charset="0"/>
                <a:cs typeface="Times New Roman" pitchFamily="18" charset="0"/>
              </a:rPr>
              <a:t>6.	Твои деньги бывают объектом чужого интереса (дети должны знать элементарные правила финансовой безопасности).</a:t>
            </a:r>
          </a:p>
          <a:p>
            <a:pPr algn="just"/>
            <a:r>
              <a:rPr lang="ru-RU" altLang="ru-RU" sz="1600">
                <a:latin typeface="Times New Roman" pitchFamily="18" charset="0"/>
                <a:cs typeface="Times New Roman" pitchFamily="18" charset="0"/>
              </a:rPr>
              <a:t>7.	Не все продается и покупается (дети должны понимать, что главные ценности – жизнь, отношения, радость близких людей – за деньги не купишь).</a:t>
            </a:r>
          </a:p>
          <a:p>
            <a:pPr algn="just"/>
            <a:r>
              <a:rPr lang="ru-RU" altLang="ru-RU" sz="1600">
                <a:latin typeface="Times New Roman" pitchFamily="18" charset="0"/>
                <a:cs typeface="Times New Roman" pitchFamily="18" charset="0"/>
              </a:rPr>
              <a:t>8.	Финансы – это интересно и увлекательно.</a:t>
            </a:r>
          </a:p>
        </p:txBody>
      </p:sp>
    </p:spTree>
    <p:extLst>
      <p:ext uri="{BB962C8B-B14F-4D97-AF65-F5344CB8AC3E}">
        <p14:creationId xmlns:p14="http://schemas.microsoft.com/office/powerpoint/2010/main" val="3394863387"/>
      </p:ext>
    </p:extLst>
  </p:cSld>
  <p:clrMapOvr>
    <a:masterClrMapping/>
  </p:clrMapOvr>
  <p:transition spd="slow">
    <p:pull dir="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avatars.mds.yandex.net/get-pdb/1679619/025b13d5-45cc-4946-8821-68e01e1c9341/s1200?webp=fals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59" y="-8029"/>
            <a:ext cx="9134872" cy="685115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11560" y="620688"/>
            <a:ext cx="7560840" cy="5940088"/>
          </a:xfrm>
          <a:prstGeom prst="rect">
            <a:avLst/>
          </a:prstGeom>
        </p:spPr>
        <p:txBody>
          <a:bodyPr wrap="square">
            <a:spAutoFit/>
          </a:bodyPr>
          <a:lstStyle/>
          <a:p>
            <a:pPr algn="ctr"/>
            <a:r>
              <a:rPr lang="ru-RU" sz="2800" b="1" i="1">
                <a:latin typeface="Times New Roman" pitchFamily="18" charset="0"/>
                <a:cs typeface="Times New Roman" pitchFamily="18" charset="0"/>
              </a:rPr>
              <a:t>Список литературы</a:t>
            </a:r>
            <a:r>
              <a:rPr lang="ru-RU" sz="2000" b="1" i="1" smtClean="0">
                <a:latin typeface="Times New Roman" pitchFamily="18" charset="0"/>
                <a:cs typeface="Times New Roman" pitchFamily="18" charset="0"/>
              </a:rPr>
              <a:t>:</a:t>
            </a:r>
            <a:endParaRPr lang="ru-RU" sz="2000" b="1" i="1">
              <a:latin typeface="Times New Roman" pitchFamily="18" charset="0"/>
              <a:cs typeface="Times New Roman" pitchFamily="18" charset="0"/>
            </a:endParaRPr>
          </a:p>
          <a:p>
            <a:r>
              <a:rPr lang="ru-RU" sz="1600">
                <a:latin typeface="Times New Roman" pitchFamily="18" charset="0"/>
                <a:cs typeface="Times New Roman" pitchFamily="18" charset="0"/>
              </a:rPr>
              <a:t>1. Антонова Ю.Обсуждаем и играем: креативные задания для детей по финансовой грамотности. – М.: ВИТА-ПРЕСС, 2017. – 56 с.: ил.</a:t>
            </a:r>
          </a:p>
          <a:p>
            <a:r>
              <a:rPr lang="ru-RU" sz="1600">
                <a:latin typeface="Times New Roman" pitchFamily="18" charset="0"/>
                <a:cs typeface="Times New Roman" pitchFamily="18" charset="0"/>
              </a:rPr>
              <a:t>2. Виноградова А. М. Воспитание нравственных чувств у старших дошкольников/ Под ред. А. М. Виноградовой. М. - 1989.-159 с.</a:t>
            </a:r>
          </a:p>
          <a:p>
            <a:r>
              <a:rPr lang="ru-RU" sz="1600">
                <a:latin typeface="Times New Roman" pitchFamily="18" charset="0"/>
                <a:cs typeface="Times New Roman" pitchFamily="18" charset="0"/>
              </a:rPr>
              <a:t>3. Меньшикова, О. И., Попова, Т. Л. Экономика детям, большим и маленьким -М.:ТЦ Сфера, 1994.-157 с.</a:t>
            </a:r>
          </a:p>
          <a:p>
            <a:r>
              <a:rPr lang="ru-RU" sz="1600">
                <a:latin typeface="Times New Roman" pitchFamily="18" charset="0"/>
                <a:cs typeface="Times New Roman" pitchFamily="18" charset="0"/>
              </a:rPr>
              <a:t>4. Сасова И. А. Экономическое воспитание детей в семье. М. - 1989.-137 с.</a:t>
            </a:r>
          </a:p>
          <a:p>
            <a:r>
              <a:rPr lang="ru-RU" sz="1600">
                <a:latin typeface="Times New Roman" pitchFamily="18" charset="0"/>
                <a:cs typeface="Times New Roman" pitchFamily="18" charset="0"/>
              </a:rPr>
              <a:t>5. Смоленцева А. А. Введение в мир экономики или,как мы играем в экономику:Учебное пособие: СПб, 2001.-130 с.</a:t>
            </a:r>
          </a:p>
          <a:p>
            <a:r>
              <a:rPr lang="ru-RU" sz="1600">
                <a:latin typeface="Times New Roman" pitchFamily="18" charset="0"/>
                <a:cs typeface="Times New Roman" pitchFamily="18" charset="0"/>
              </a:rPr>
              <a:t>6. Смоленцева А. А. Знакомим дошкольникас азами экономики с помощью сказок: Практическое пособие. -М.:АРКТИ, 2006.-88 с.</a:t>
            </a:r>
          </a:p>
          <a:p>
            <a:r>
              <a:rPr lang="ru-RU" sz="1600">
                <a:latin typeface="Times New Roman" pitchFamily="18" charset="0"/>
                <a:cs typeface="Times New Roman" pitchFamily="18" charset="0"/>
              </a:rPr>
              <a:t>7. Смоленцева, А. А. К проблеме экономического воспитания старших дошкольников/ А. А. Смоленцева, М. А Моисеева//Дошкольное воспитание. -1998-№5.-с. 12-16</a:t>
            </a:r>
          </a:p>
          <a:p>
            <a:r>
              <a:rPr lang="ru-RU" sz="1600">
                <a:latin typeface="Times New Roman" pitchFamily="18" charset="0"/>
                <a:cs typeface="Times New Roman" pitchFamily="18" charset="0"/>
              </a:rPr>
              <a:t>8. Ульева Е. Откуда берутся деньги?: Энциклопедия для малышей в сказках. Ростов н/Д: Феникс, 2018. – 45 с.</a:t>
            </a:r>
          </a:p>
          <a:p>
            <a:r>
              <a:rPr lang="ru-RU" sz="1600">
                <a:latin typeface="Times New Roman" pitchFamily="18" charset="0"/>
                <a:cs typeface="Times New Roman" pitchFamily="18" charset="0"/>
              </a:rPr>
              <a:t>9. Шатова А. Д. Нужно ли, и зачем дошкольнику экономическое воспитание/ А. Д. Шатова// Дошкольное воспитание. -1989.-№7.-с. 21-23.</a:t>
            </a:r>
          </a:p>
          <a:p>
            <a:r>
              <a:rPr lang="ru-RU" sz="1600">
                <a:latin typeface="Times New Roman" pitchFamily="18" charset="0"/>
                <a:cs typeface="Times New Roman" pitchFamily="18" charset="0"/>
              </a:rPr>
              <a:t>10. Шатова А. Д. Экономическое воспитание дошкольников. Учебно-методическое пособие. М.: Педагогическое общество России, 2005.-256 с.</a:t>
            </a:r>
          </a:p>
          <a:p>
            <a:r>
              <a:rPr lang="ru-RU" sz="1600">
                <a:latin typeface="Times New Roman" pitchFamily="18" charset="0"/>
                <a:cs typeface="Times New Roman" pitchFamily="18" charset="0"/>
              </a:rPr>
              <a:t>11. Шорыгина Т. А.Беседы об экономике: Методические рекомендации. - М.:ТЦ Сфера, 2017.- 96 с.</a:t>
            </a:r>
          </a:p>
        </p:txBody>
      </p:sp>
    </p:spTree>
    <p:extLst>
      <p:ext uri="{BB962C8B-B14F-4D97-AF65-F5344CB8AC3E}">
        <p14:creationId xmlns:p14="http://schemas.microsoft.com/office/powerpoint/2010/main" val="9054875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xmlns:p15="http://schemas.microsoft.com/office/powerpoint/2012/main">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s1.1zoom.me/big3/453/Money_Banknotes_Dollars_Trees_Gray_background_569848_4700x3000.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
            <a:ext cx="925252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932040" y="1556792"/>
            <a:ext cx="3888432" cy="258532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spc="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Спасибо за внимание</a:t>
            </a:r>
            <a:endParaRPr lang="ru-RU" sz="54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1860638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xmlns:p15="http://schemas.microsoft.com/office/powerpoint/2012/main">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пк\Desktop\фон к презентации по финансовой грамотности\1614603309_98-p-fon-dlya-prezentatsii-s-belim-fonom-1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7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778098"/>
          </a:xfrm>
        </p:spPr>
        <p:txBody>
          <a:bodyPr>
            <a:normAutofit/>
          </a:bodyPr>
          <a:lstStyle/>
          <a:p>
            <a:r>
              <a:rPr lang="ru-RU" sz="2400" b="1" dirty="0">
                <a:solidFill>
                  <a:srgbClr val="FF0000"/>
                </a:solidFill>
                <a:latin typeface="Times New Roman" panose="02020603050405020304" pitchFamily="18" charset="0"/>
                <a:cs typeface="Times New Roman" panose="02020603050405020304" pitchFamily="18" charset="0"/>
              </a:rPr>
              <a:t>ФГОС ДО</a:t>
            </a:r>
            <a:endParaRPr lang="ru-RU" sz="2400" dirty="0"/>
          </a:p>
        </p:txBody>
      </p:sp>
      <p:sp>
        <p:nvSpPr>
          <p:cNvPr id="3" name="Объект 2"/>
          <p:cNvSpPr>
            <a:spLocks noGrp="1"/>
          </p:cNvSpPr>
          <p:nvPr>
            <p:ph idx="1"/>
          </p:nvPr>
        </p:nvSpPr>
        <p:spPr>
          <a:xfrm>
            <a:off x="457200" y="1052736"/>
            <a:ext cx="8229600" cy="5073427"/>
          </a:xfrm>
        </p:spPr>
        <p:txBody>
          <a:bodyPr>
            <a:normAutofit fontScale="85000" lnSpcReduction="10000"/>
          </a:bodyPr>
          <a:lstStyle/>
          <a:p>
            <a:pPr marL="0" indent="0" algn="just">
              <a:buNone/>
            </a:pPr>
            <a:r>
              <a:rPr lang="ru-RU" b="1" dirty="0" smtClean="0">
                <a:solidFill>
                  <a:srgbClr val="0000CC"/>
                </a:solidFill>
                <a:latin typeface="Times New Roman" panose="02020603050405020304" pitchFamily="18" charset="0"/>
                <a:cs typeface="Times New Roman" panose="02020603050405020304" pitchFamily="18" charset="0"/>
              </a:rPr>
              <a:t>	Федеральный </a:t>
            </a:r>
            <a:r>
              <a:rPr lang="ru-RU" b="1" dirty="0">
                <a:solidFill>
                  <a:srgbClr val="0000CC"/>
                </a:solidFill>
                <a:latin typeface="Times New Roman" panose="02020603050405020304" pitchFamily="18" charset="0"/>
                <a:cs typeface="Times New Roman" panose="02020603050405020304" pitchFamily="18" charset="0"/>
              </a:rPr>
              <a:t>государственный образовательный стандарт дошкольного образования ставит задачу формирования общей культуры личности детей. Экономическая культура личности дошкольника характеризуется наличием первичных представлений об экономических категориях, интеллектуальных и нравственных качествах (бережливость, </a:t>
            </a:r>
            <a:r>
              <a:rPr lang="ru-RU" b="1" dirty="0" smtClean="0">
                <a:solidFill>
                  <a:srgbClr val="0000CC"/>
                </a:solidFill>
                <a:latin typeface="Times New Roman" panose="02020603050405020304" pitchFamily="18" charset="0"/>
                <a:cs typeface="Times New Roman" panose="02020603050405020304" pitchFamily="18" charset="0"/>
              </a:rPr>
              <a:t> </a:t>
            </a:r>
            <a:r>
              <a:rPr lang="ru-RU" b="1" dirty="0">
                <a:solidFill>
                  <a:srgbClr val="0000CC"/>
                </a:solidFill>
                <a:latin typeface="Times New Roman" panose="02020603050405020304" pitchFamily="18" charset="0"/>
                <a:cs typeface="Times New Roman" panose="02020603050405020304" pitchFamily="18" charset="0"/>
              </a:rPr>
              <a:t>смекалка, трудолюбие, умение планировать дела, осуждение жадности и расточительности). Без сформированных первичных экономических представлений невозможно формирование финансовой грамотности. </a:t>
            </a:r>
          </a:p>
        </p:txBody>
      </p:sp>
    </p:spTree>
    <p:extLst>
      <p:ext uri="{BB962C8B-B14F-4D97-AF65-F5344CB8AC3E}">
        <p14:creationId xmlns:p14="http://schemas.microsoft.com/office/powerpoint/2010/main" val="400626257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пк\Desktop\фон к презентации по финансовой грамотности\1614603309_98-p-fon-dlya-prezentatsii-s-belim-fonom-1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274042"/>
          </a:xfrm>
        </p:spPr>
        <p:txBody>
          <a:bodyPr>
            <a:no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Нормативно – правовая база:</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908720"/>
            <a:ext cx="8229600" cy="5760640"/>
          </a:xfrm>
        </p:spPr>
        <p:txBody>
          <a:bodyPr>
            <a:normAutofit fontScale="92500" lnSpcReduction="20000"/>
          </a:bodyPr>
          <a:lstStyle/>
          <a:p>
            <a:pPr algn="just">
              <a:buFont typeface="Arial" charset="0"/>
              <a:buChar char="•"/>
            </a:pPr>
            <a:r>
              <a:rPr lang="ru-RU" sz="2400" b="1" dirty="0" smtClean="0">
                <a:solidFill>
                  <a:srgbClr val="0000CC"/>
                </a:solidFill>
                <a:latin typeface="Times New Roman" panose="02020603050405020304" pitchFamily="18" charset="0"/>
                <a:cs typeface="Times New Roman" panose="02020603050405020304" pitchFamily="18" charset="0"/>
              </a:rPr>
              <a:t>Распоряжение </a:t>
            </a:r>
            <a:r>
              <a:rPr lang="ru-RU" sz="2400" b="1" dirty="0">
                <a:solidFill>
                  <a:srgbClr val="0000CC"/>
                </a:solidFill>
                <a:latin typeface="Times New Roman" panose="02020603050405020304" pitchFamily="18" charset="0"/>
                <a:cs typeface="Times New Roman" panose="02020603050405020304" pitchFamily="18" charset="0"/>
              </a:rPr>
              <a:t>Правительства РФ от 25 09 2017 № 2039 -р «Стратегия повышения финансовой грамотности в Российской Федерации на 2017-2023 годы</a:t>
            </a:r>
            <a:r>
              <a:rPr lang="ru-RU" sz="2400" b="1" dirty="0" smtClean="0">
                <a:solidFill>
                  <a:srgbClr val="0000CC"/>
                </a:solidFill>
                <a:latin typeface="Times New Roman" panose="02020603050405020304" pitchFamily="18" charset="0"/>
                <a:cs typeface="Times New Roman" panose="02020603050405020304" pitchFamily="18" charset="0"/>
              </a:rPr>
              <a:t>».</a:t>
            </a:r>
          </a:p>
          <a:p>
            <a:pPr algn="just">
              <a:buFont typeface="Arial" charset="0"/>
              <a:buChar char="•"/>
            </a:pPr>
            <a:r>
              <a:rPr lang="ru-RU" sz="2400" b="1" dirty="0" smtClean="0">
                <a:solidFill>
                  <a:srgbClr val="0000CC"/>
                </a:solidFill>
                <a:latin typeface="Times New Roman" panose="02020603050405020304" pitchFamily="18" charset="0"/>
                <a:cs typeface="Times New Roman" panose="02020603050405020304" pitchFamily="18" charset="0"/>
              </a:rPr>
              <a:t> </a:t>
            </a:r>
            <a:r>
              <a:rPr lang="ru-RU" sz="2400" b="1" dirty="0">
                <a:solidFill>
                  <a:srgbClr val="0000CC"/>
                </a:solidFill>
                <a:latin typeface="Times New Roman" panose="02020603050405020304" pitchFamily="18" charset="0"/>
                <a:cs typeface="Times New Roman" panose="02020603050405020304" pitchFamily="18" charset="0"/>
              </a:rPr>
              <a:t>Федеральный закон от 29.12.2012 № 273-ФЗ (ред. от 06.02.2020) «Об образовании в Российской Федерации</a:t>
            </a:r>
            <a:r>
              <a:rPr lang="ru-RU" sz="2400" b="1" dirty="0" smtClean="0">
                <a:solidFill>
                  <a:srgbClr val="0000CC"/>
                </a:solidFill>
                <a:latin typeface="Times New Roman" panose="02020603050405020304" pitchFamily="18" charset="0"/>
                <a:cs typeface="Times New Roman" panose="02020603050405020304" pitchFamily="18" charset="0"/>
              </a:rPr>
              <a:t>».</a:t>
            </a:r>
          </a:p>
          <a:p>
            <a:pPr algn="just">
              <a:buFont typeface="Arial" charset="0"/>
              <a:buChar char="•"/>
            </a:pPr>
            <a:r>
              <a:rPr lang="ru-RU" sz="2400" b="1" dirty="0" smtClean="0">
                <a:solidFill>
                  <a:srgbClr val="0000CC"/>
                </a:solidFill>
                <a:latin typeface="Times New Roman" panose="02020603050405020304" pitchFamily="18" charset="0"/>
                <a:cs typeface="Times New Roman" panose="02020603050405020304" pitchFamily="18" charset="0"/>
              </a:rPr>
              <a:t> </a:t>
            </a:r>
            <a:r>
              <a:rPr lang="ru-RU" sz="2400" b="1" dirty="0">
                <a:solidFill>
                  <a:srgbClr val="0000CC"/>
                </a:solidFill>
                <a:latin typeface="Times New Roman" panose="02020603050405020304" pitchFamily="18" charset="0"/>
                <a:cs typeface="Times New Roman" panose="02020603050405020304" pitchFamily="18" charset="0"/>
              </a:rPr>
              <a:t>Приказ </a:t>
            </a:r>
            <a:r>
              <a:rPr lang="ru-RU" sz="2400" b="1" dirty="0" err="1">
                <a:solidFill>
                  <a:srgbClr val="0000CC"/>
                </a:solidFill>
                <a:latin typeface="Times New Roman" panose="02020603050405020304" pitchFamily="18" charset="0"/>
                <a:cs typeface="Times New Roman" panose="02020603050405020304" pitchFamily="18" charset="0"/>
              </a:rPr>
              <a:t>Минобрнауки</a:t>
            </a:r>
            <a:r>
              <a:rPr lang="ru-RU" sz="2400" b="1" dirty="0">
                <a:solidFill>
                  <a:srgbClr val="0000CC"/>
                </a:solidFill>
                <a:latin typeface="Times New Roman" panose="02020603050405020304" pitchFamily="18" charset="0"/>
                <a:cs typeface="Times New Roman" panose="02020603050405020304" pitchFamily="18" charset="0"/>
              </a:rPr>
              <a:t> РФ от 17.10.2013 № 1155 (ред. от 21.01.2019) «Об утверждении федерального государственного образовательного стандарта дошкольного образования</a:t>
            </a:r>
            <a:r>
              <a:rPr lang="ru-RU" sz="2400" b="1" dirty="0" smtClean="0">
                <a:solidFill>
                  <a:srgbClr val="0000CC"/>
                </a:solidFill>
                <a:latin typeface="Times New Roman" panose="02020603050405020304" pitchFamily="18" charset="0"/>
                <a:cs typeface="Times New Roman" panose="02020603050405020304" pitchFamily="18" charset="0"/>
              </a:rPr>
              <a:t>».</a:t>
            </a:r>
          </a:p>
          <a:p>
            <a:pPr algn="just">
              <a:buFont typeface="Arial" charset="0"/>
              <a:buChar char="•"/>
            </a:pPr>
            <a:r>
              <a:rPr lang="ru-RU" sz="2400" b="1" dirty="0" smtClean="0">
                <a:solidFill>
                  <a:srgbClr val="0000CC"/>
                </a:solidFill>
                <a:latin typeface="Times New Roman" panose="02020603050405020304" pitchFamily="18" charset="0"/>
                <a:cs typeface="Times New Roman" panose="02020603050405020304" pitchFamily="18" charset="0"/>
              </a:rPr>
              <a:t> </a:t>
            </a:r>
            <a:r>
              <a:rPr lang="ru-RU" sz="2400" b="1" dirty="0">
                <a:solidFill>
                  <a:srgbClr val="0000CC"/>
                </a:solidFill>
                <a:latin typeface="Times New Roman" panose="02020603050405020304" pitchFamily="18" charset="0"/>
                <a:cs typeface="Times New Roman" panose="02020603050405020304" pitchFamily="18" charset="0"/>
              </a:rPr>
              <a:t>Распоряжение Правительства РФ от 24.12.2013 №2506-р </a:t>
            </a:r>
            <a:r>
              <a:rPr lang="ru-RU" sz="2400" b="1" dirty="0" smtClean="0">
                <a:solidFill>
                  <a:srgbClr val="0000CC"/>
                </a:solidFill>
                <a:latin typeface="Times New Roman" panose="02020603050405020304" pitchFamily="18" charset="0"/>
                <a:cs typeface="Times New Roman" panose="02020603050405020304" pitchFamily="18" charset="0"/>
              </a:rPr>
              <a:t>«О </a:t>
            </a:r>
            <a:r>
              <a:rPr lang="ru-RU" sz="2400" b="1" dirty="0">
                <a:solidFill>
                  <a:srgbClr val="0000CC"/>
                </a:solidFill>
                <a:latin typeface="Times New Roman" panose="02020603050405020304" pitchFamily="18" charset="0"/>
                <a:cs typeface="Times New Roman" panose="02020603050405020304" pitchFamily="18" charset="0"/>
              </a:rPr>
              <a:t>концепции развития математического образования в Российской </a:t>
            </a:r>
            <a:r>
              <a:rPr lang="ru-RU" sz="2400" b="1" dirty="0" smtClean="0">
                <a:solidFill>
                  <a:srgbClr val="0000CC"/>
                </a:solidFill>
                <a:latin typeface="Times New Roman" panose="02020603050405020304" pitchFamily="18" charset="0"/>
                <a:cs typeface="Times New Roman" panose="02020603050405020304" pitchFamily="18" charset="0"/>
              </a:rPr>
              <a:t>Федерации».</a:t>
            </a:r>
          </a:p>
          <a:p>
            <a:pPr marL="0" indent="0" algn="just">
              <a:buNone/>
            </a:pPr>
            <a:r>
              <a:rPr lang="ru-RU" sz="2400" b="1" dirty="0" smtClean="0">
                <a:solidFill>
                  <a:srgbClr val="0000CC"/>
                </a:solidFill>
              </a:rPr>
              <a:t> *</a:t>
            </a:r>
            <a:r>
              <a:rPr lang="ru-RU" sz="2400" dirty="0" smtClean="0"/>
              <a:t> </a:t>
            </a:r>
            <a:r>
              <a:rPr lang="ru-RU" sz="2400" b="1" dirty="0" smtClean="0">
                <a:solidFill>
                  <a:srgbClr val="0000CC"/>
                </a:solidFill>
                <a:latin typeface="Times New Roman" panose="02020603050405020304" pitchFamily="18" charset="0"/>
                <a:cs typeface="Times New Roman" panose="02020603050405020304" pitchFamily="18" charset="0"/>
              </a:rPr>
              <a:t>«</a:t>
            </a:r>
            <a:r>
              <a:rPr lang="ru-RU" sz="2400" b="1" dirty="0">
                <a:solidFill>
                  <a:srgbClr val="0000CC"/>
                </a:solidFill>
                <a:latin typeface="Times New Roman" panose="02020603050405020304" pitchFamily="18" charset="0"/>
                <a:cs typeface="Times New Roman" panose="02020603050405020304" pitchFamily="18" charset="0"/>
              </a:rPr>
              <a:t>Санитарно-эпидемиологические требования к устройству, содержанию и организации режима работы дошкольных образовательных организаций» (СанПиН2.4.1.3049-13 утверждены постановлением Главного государственного санитарного врача Российской Федерации от 15.05. 2013 г. №26</a:t>
            </a:r>
            <a:r>
              <a:rPr lang="ru-RU" sz="2400" b="1" dirty="0" smtClean="0">
                <a:solidFill>
                  <a:srgbClr val="0000CC"/>
                </a:solidFill>
                <a:latin typeface="Times New Roman" panose="02020603050405020304" pitchFamily="18" charset="0"/>
                <a:cs typeface="Times New Roman" panose="02020603050405020304" pitchFamily="18" charset="0"/>
              </a:rPr>
              <a:t>).</a:t>
            </a:r>
            <a:endParaRPr lang="ru-RU" sz="2400" b="1" dirty="0">
              <a:solidFill>
                <a:srgbClr val="0000CC"/>
              </a:solidFill>
              <a:latin typeface="Times New Roman" panose="02020603050405020304" pitchFamily="18" charset="0"/>
              <a:cs typeface="Times New Roman" panose="02020603050405020304" pitchFamily="18" charset="0"/>
            </a:endParaRPr>
          </a:p>
          <a:p>
            <a:pPr algn="just">
              <a:buFont typeface="Arial" charset="0"/>
              <a:buChar char="•"/>
            </a:pPr>
            <a:endParaRPr lang="ru-RU" sz="24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794900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пк\Desktop\фон к презентации по финансовой грамотности\1614603309_98-p-fon-dlya-prezentatsii-s-belim-fonom-1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r>
              <a:rPr lang="ru-RU" sz="3200" b="1" dirty="0" smtClean="0">
                <a:solidFill>
                  <a:srgbClr val="FF0000"/>
                </a:solidFill>
                <a:latin typeface="Times New Roman" panose="02020603050405020304" pitchFamily="18" charset="0"/>
                <a:cs typeface="Times New Roman" panose="02020603050405020304" pitchFamily="18" charset="0"/>
              </a:rPr>
              <a:t>Актуальность</a:t>
            </a:r>
            <a:endParaRPr lang="ru-RU" sz="32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268760"/>
            <a:ext cx="8229600" cy="4857403"/>
          </a:xfrm>
        </p:spPr>
        <p:txBody>
          <a:bodyPr>
            <a:normAutofit fontScale="92500" lnSpcReduction="10000"/>
          </a:bodyPr>
          <a:lstStyle/>
          <a:p>
            <a:pPr marL="0" indent="0" algn="just">
              <a:buNone/>
            </a:pPr>
            <a:r>
              <a:rPr lang="ru-RU" sz="4000" i="1" dirty="0" smtClean="0">
                <a:latin typeface="Times New Roman" pitchFamily="18" charset="0"/>
                <a:cs typeface="Times New Roman" pitchFamily="18" charset="0"/>
              </a:rPr>
              <a:t> </a:t>
            </a:r>
            <a:r>
              <a:rPr lang="ru-RU" b="1" dirty="0">
                <a:solidFill>
                  <a:srgbClr val="009900"/>
                </a:solidFill>
                <a:latin typeface="Times New Roman" pitchFamily="18" charset="0"/>
                <a:cs typeface="Times New Roman" pitchFamily="18" charset="0"/>
              </a:rPr>
              <a:t/>
            </a:r>
            <a:br>
              <a:rPr lang="ru-RU" b="1" dirty="0">
                <a:solidFill>
                  <a:srgbClr val="009900"/>
                </a:solidFill>
                <a:latin typeface="Times New Roman" pitchFamily="18" charset="0"/>
                <a:cs typeface="Times New Roman" pitchFamily="18" charset="0"/>
              </a:rPr>
            </a:br>
            <a:r>
              <a:rPr lang="ru-RU" b="1" dirty="0" smtClean="0">
                <a:solidFill>
                  <a:srgbClr val="009900"/>
                </a:solidFill>
                <a:latin typeface="Times New Roman" pitchFamily="18" charset="0"/>
                <a:cs typeface="Times New Roman" pitchFamily="18" charset="0"/>
              </a:rPr>
              <a:t>	Современная </a:t>
            </a:r>
            <a:r>
              <a:rPr lang="ru-RU" b="1" dirty="0">
                <a:solidFill>
                  <a:srgbClr val="009900"/>
                </a:solidFill>
                <a:latin typeface="Times New Roman" pitchFamily="18" charset="0"/>
                <a:cs typeface="Times New Roman" pitchFamily="18" charset="0"/>
              </a:rPr>
              <a:t>жизнь диктует свои стандарты: в условиях рыночной экономики человеку в любом возрасте, чтобы быть успешным, необходимо быть финансово грамотным. Поэтому обучение основам экономических знаний необходимо начинать уже в детском саду, ведь представления о деньгах и их применении начинают формироваться в дошкольном возрасте.</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p>
        </p:txBody>
      </p:sp>
    </p:spTree>
    <p:extLst>
      <p:ext uri="{BB962C8B-B14F-4D97-AF65-F5344CB8AC3E}">
        <p14:creationId xmlns:p14="http://schemas.microsoft.com/office/powerpoint/2010/main" val="25240592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FF0000"/>
                </a:solidFill>
                <a:latin typeface="Times New Roman" panose="02020603050405020304" pitchFamily="18" charset="0"/>
                <a:cs typeface="Times New Roman" panose="02020603050405020304" pitchFamily="18" charset="0"/>
              </a:rPr>
              <a:t>Повышение уровня квалификации педагогов</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397705076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solidFill>
                  <a:srgbClr val="C00000"/>
                </a:solidFill>
                <a:latin typeface="Times New Roman" panose="02020603050405020304" pitchFamily="18" charset="0"/>
                <a:cs typeface="Times New Roman" panose="02020603050405020304" pitchFamily="18" charset="0"/>
              </a:rPr>
              <a:t>Экономические ресурсы и литература по обучению </a:t>
            </a:r>
            <a:r>
              <a:rPr lang="ru-RU" sz="2400" b="1" dirty="0" smtClean="0">
                <a:solidFill>
                  <a:srgbClr val="C00000"/>
                </a:solidFill>
                <a:latin typeface="Times New Roman" panose="02020603050405020304" pitchFamily="18" charset="0"/>
                <a:cs typeface="Times New Roman" panose="02020603050405020304" pitchFamily="18" charset="0"/>
              </a:rPr>
              <a:t>финансовой грамоте</a:t>
            </a:r>
            <a:r>
              <a:rPr lang="ru-RU" sz="2400" b="1" dirty="0">
                <a:solidFill>
                  <a:srgbClr val="C00000"/>
                </a:solidFill>
                <a:latin typeface="Times New Roman" panose="02020603050405020304" pitchFamily="18" charset="0"/>
                <a:cs typeface="Times New Roman" panose="02020603050405020304" pitchFamily="18" charset="0"/>
              </a:rPr>
              <a:t>.</a:t>
            </a:r>
          </a:p>
        </p:txBody>
      </p:sp>
      <p:sp>
        <p:nvSpPr>
          <p:cNvPr id="3" name="Объект 2"/>
          <p:cNvSpPr>
            <a:spLocks noGrp="1"/>
          </p:cNvSpPr>
          <p:nvPr>
            <p:ph idx="1"/>
          </p:nvPr>
        </p:nvSpPr>
        <p:spPr/>
        <p:txBody>
          <a:bodyPr/>
          <a:lstStyle/>
          <a:p>
            <a:pPr marL="0" indent="0">
              <a:buNone/>
            </a:pPr>
            <a:endParaRPr lang="ru-RU" dirty="0"/>
          </a:p>
        </p:txBody>
      </p:sp>
    </p:spTree>
    <p:extLst>
      <p:ext uri="{BB962C8B-B14F-4D97-AF65-F5344CB8AC3E}">
        <p14:creationId xmlns:p14="http://schemas.microsoft.com/office/powerpoint/2010/main" val="386959992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s://www.free-wallpapers.su/data/media/2281/big/mon0239.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2722314"/>
          </a:xfrm>
        </p:spPr>
        <p:txBody>
          <a:bodyPr>
            <a:normAutofit/>
          </a:bodyPr>
          <a:lstStyle/>
          <a:p>
            <a:pPr fontAlgn="base"/>
            <a:r>
              <a:rPr lang="ru-RU" sz="2000" err="1">
                <a:latin typeface="Times New Roman" pitchFamily="18" charset="0"/>
                <a:cs typeface="Times New Roman" pitchFamily="18" charset="0"/>
              </a:rPr>
              <a:t>Вебинары:</a:t>
            </a:r>
            <a:br>
              <a:rPr lang="ru-RU" sz="2000" err="1">
                <a:latin typeface="Times New Roman" pitchFamily="18" charset="0"/>
                <a:cs typeface="Times New Roman" pitchFamily="18" charset="0"/>
              </a:rPr>
            </a:br>
            <a:r>
              <a:rPr lang="ru-RU" sz="2000" err="1">
                <a:latin typeface="Times New Roman" pitchFamily="18" charset="0"/>
                <a:cs typeface="Times New Roman" pitchFamily="18" charset="0"/>
              </a:rPr>
              <a:t>«Финансовая грамотность дошкольника: методические рекомендации» (07.04.2020);</a:t>
            </a:r>
            <a:br>
              <a:rPr lang="ru-RU" sz="2000" err="1">
                <a:latin typeface="Times New Roman" pitchFamily="18" charset="0"/>
                <a:cs typeface="Times New Roman" pitchFamily="18" charset="0"/>
              </a:rPr>
            </a:br>
            <a:r>
              <a:rPr lang="ru-RU" sz="2000" err="1">
                <a:latin typeface="Times New Roman" pitchFamily="18" charset="0"/>
                <a:cs typeface="Times New Roman" pitchFamily="18" charset="0"/>
              </a:rPr>
              <a:t>«Финансовые компетенции педагога-основа финансовой грамотности детей» (23.04.2020);</a:t>
            </a:r>
            <a:br>
              <a:rPr lang="ru-RU" sz="2000" err="1">
                <a:latin typeface="Times New Roman" pitchFamily="18" charset="0"/>
                <a:cs typeface="Times New Roman" pitchFamily="18" charset="0"/>
              </a:rPr>
            </a:br>
            <a:r>
              <a:rPr lang="ru-RU" sz="2000" err="1">
                <a:latin typeface="Times New Roman" pitchFamily="18" charset="0"/>
                <a:cs typeface="Times New Roman" pitchFamily="18" charset="0"/>
              </a:rPr>
              <a:t>«Игровые технологии в обучении детей финансовой грамотности» (19.05.2020)</a:t>
            </a:r>
            <a:br>
              <a:rPr lang="ru-RU" sz="2000" err="1">
                <a:latin typeface="Times New Roman" pitchFamily="18" charset="0"/>
                <a:cs typeface="Times New Roman" pitchFamily="18" charset="0"/>
              </a:rPr>
            </a:br>
            <a:endParaRPr lang="ru-RU" sz="2000" err="1">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9552" y="2996952"/>
            <a:ext cx="4104456" cy="2878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787187" y="-8043863"/>
            <a:ext cx="3960000" cy="277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60032" y="3008930"/>
            <a:ext cx="3960440" cy="2777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328383"/>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s://www.free-wallpapers.su/data/media/2281/big/mon0239.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5242594"/>
          </a:xfrm>
        </p:spPr>
        <p:txBody>
          <a:bodyPr>
            <a:normAutofit fontScale="90000"/>
          </a:bodyPr>
          <a:lstStyle/>
          <a:p>
            <a:r>
              <a:rPr lang="ru-RU" b="1" i="1">
                <a:solidFill>
                  <a:srgbClr val="FF0000"/>
                </a:solidFill>
                <a:latin typeface="Times New Roman" pitchFamily="18" charset="0"/>
                <a:cs typeface="Times New Roman" pitchFamily="18" charset="0"/>
              </a:rPr>
              <a:t> </a:t>
            </a:r>
            <a:r>
              <a:rPr lang="ru-RU" sz="2800" i="1">
                <a:latin typeface="Times New Roman" pitchFamily="18" charset="0"/>
                <a:cs typeface="Times New Roman" pitchFamily="18" charset="0"/>
              </a:rPr>
              <a:t>Федеральный государственный образовательный стандарт</a:t>
            </a:r>
            <a:r>
              <a:rPr lang="ru-RU" sz="2800">
                <a:latin typeface="Times New Roman" pitchFamily="18" charset="0"/>
                <a:cs typeface="Times New Roman" pitchFamily="18" charset="0"/>
              </a:rPr>
              <a:t> дошкольного образования ставит задачу формирования общей культуры личности детей</a:t>
            </a:r>
            <a:r>
              <a:rPr lang="ru-RU" sz="2800" smtClean="0">
                <a:latin typeface="Times New Roman" pitchFamily="18" charset="0"/>
                <a:cs typeface="Times New Roman" pitchFamily="18" charset="0"/>
              </a:rPr>
              <a:t>.</a:t>
            </a:r>
            <a:br>
              <a:rPr lang="ru-RU" sz="2800" smtClean="0">
                <a:latin typeface="Times New Roman" pitchFamily="18" charset="0"/>
                <a:cs typeface="Times New Roman" pitchFamily="18" charset="0"/>
              </a:rPr>
            </a:br>
            <a:r>
              <a:rPr lang="ru-RU" sz="2800">
                <a:latin typeface="Times New Roman" pitchFamily="18" charset="0"/>
                <a:cs typeface="Times New Roman" pitchFamily="18" charset="0"/>
              </a:rPr>
              <a:t>Экономическая культура личности дошкольника характеризуется наличием первичных представлений об экономических категориях, интеллектуальных и нравственных качествах (бережливость, смекалка, трудолюбие, умение планировать дела, осуждение жадности и расточительности). Без сформированных первичных экономических представлений невозможно формирование финансовой грамотности.</a:t>
            </a:r>
            <a:br>
              <a:rPr lang="ru-RU" sz="2800">
                <a:latin typeface="Times New Roman" pitchFamily="18" charset="0"/>
                <a:cs typeface="Times New Roman" pitchFamily="18" charset="0"/>
              </a:rPr>
            </a:br>
            <a:endParaRPr lang="ru-RU" sz="2800">
              <a:latin typeface="Times New Roman" pitchFamily="18" charset="0"/>
              <a:cs typeface="Times New Roman" pitchFamily="18" charset="0"/>
            </a:endParaRPr>
          </a:p>
        </p:txBody>
      </p:sp>
    </p:spTree>
    <p:extLst>
      <p:ext uri="{BB962C8B-B14F-4D97-AF65-F5344CB8AC3E}">
        <p14:creationId xmlns:p14="http://schemas.microsoft.com/office/powerpoint/2010/main" val="3523808061"/>
      </p:ext>
    </p:extLst>
  </p:cSld>
  <p:clrMapOvr>
    <a:masterClrMapping/>
  </p:clrMapOvr>
  <p:transition spd="slow">
    <p:cover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01.13"/>
  <p:tag name="AS_TITLE" val="Aspose.Slides for .NET 4.0"/>
  <p:tag name="AS_VERSION" val="16.12.1.0"/>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636</Words>
  <Application>Microsoft Office PowerPoint</Application>
  <PresentationFormat>Экран (4:3)</PresentationFormat>
  <Paragraphs>104</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Муниципальное бюджетное дошкольное образовательное учреждение «ЦРР - детский сад № 12» Дальнереченского городского округа   Формирование финансовой грамотности у детей дошкольного возраста</vt:lpstr>
      <vt:lpstr>Стратегия повышения финансовой грамотности в Российской Федерации</vt:lpstr>
      <vt:lpstr>ФГОС ДО</vt:lpstr>
      <vt:lpstr>Нормативно – правовая база:</vt:lpstr>
      <vt:lpstr>Актуальность</vt:lpstr>
      <vt:lpstr>Повышение уровня квалификации педагогов</vt:lpstr>
      <vt:lpstr>Экономические ресурсы и литература по обучению финансовой грамоте.</vt:lpstr>
      <vt:lpstr>Вебинары: «Финансовая грамотность дошкольника: методические рекомендации» (07.04.2020); «Финансовые компетенции педагога-основа финансовой грамотности детей» (23.04.2020); «Игровые технологии в обучении детей финансовой грамотности» (19.05.2020) </vt:lpstr>
      <vt:lpstr> Федеральный государственный образовательный стандарт дошкольного образования ставит задачу формирования общей культуры личности детей. Экономическая культура личности дошкольника характеризуется наличием первичных представлений об экономических категориях, интеллектуальных и нравственных качествах (бережливость, смекалка, трудолюбие, умение планировать дела, осуждение жадности и расточительности). Без сформированных первичных экономических представлений невозможно формирование финансовой грамотности. </vt:lpstr>
      <vt:lpstr>В дошкольной педагогике проблема экономического воспитания и обучения рассматривалась как составная часть трудового воспитания. Об этом свидетельствуют работы таких исследователей как Р. С. Буре, Л. С. Дзинтерс, И. В. Житко, Л. М. Казарян, Л. В. Крайновой, Л. Я. Мусатовой, В. Г. Нечаевой и др.</vt:lpstr>
      <vt:lpstr>Цель: Помочь детям войти в социально-экономическую жизнь, способствовать формированию основ финансовой грамотности у детей дошкольного возраста. Задачи: 1. Создать условия для формирования элементарных экономических знаний у детей. 2. Научить понимать и ценить окружающий предметный мир (как результат труда людей, видеть красоту человеческого творения и относиться к нему с уважением. 3. Развить эмоциональную сферу детей, умение понимать свое эмоциональное состояние, регулировать собственное поведение, формировать положительную самооценку, способность распознать чувства других людей. 4. Развить у детей навыки и привычки речевого этикета, культурного поведения в быту (вести себя правильно в реальных жизненных ситуациях с разумными потребностями). 5. Формировать правильное отношение к деньгам как предмету жизненной необходимости. </vt:lpstr>
      <vt:lpstr>Методы и приемы работы с детьми по финансовой грамотности </vt:lpstr>
      <vt:lpstr> Работу с дошкольниками по формированию финансовой грамотности я разделила на восемь экономических блоков: </vt:lpstr>
      <vt:lpstr>Презентация PowerPoint</vt:lpstr>
      <vt:lpstr>Презентация PowerPoint</vt:lpstr>
      <vt:lpstr>Презентация PowerPoint</vt:lpstr>
      <vt:lpstr>Презентация PowerPoint</vt:lpstr>
      <vt:lpstr>Презентация PowerPoint</vt:lpstr>
      <vt:lpstr>Взаимодействие с семьей</vt:lpstr>
      <vt:lpstr>Планируемые результаты-дети должны понять, что…</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дошкольное образовательное учреждение «Детский сад № 10» г.Ярославль   Формирование финансовой грамотности у детей дошкольного возраста</dc:title>
  <dc:creator>Админ</dc:creator>
  <cp:lastModifiedBy>пк</cp:lastModifiedBy>
  <cp:revision>22</cp:revision>
  <dcterms:created xsi:type="dcterms:W3CDTF">2020-05-14T12:09:52Z</dcterms:created>
  <dcterms:modified xsi:type="dcterms:W3CDTF">2023-02-05T05:09:51Z</dcterms:modified>
</cp:coreProperties>
</file>