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6"/>
  </p:handoutMasterIdLst>
  <p:sldIdLst>
    <p:sldId id="256" r:id="rId3"/>
    <p:sldId id="260" r:id="rId5"/>
    <p:sldId id="288" r:id="rId6"/>
    <p:sldId id="263" r:id="rId7"/>
    <p:sldId id="271" r:id="rId8"/>
    <p:sldId id="282" r:id="rId9"/>
    <p:sldId id="278" r:id="rId10"/>
    <p:sldId id="279" r:id="rId11"/>
    <p:sldId id="289" r:id="rId12"/>
    <p:sldId id="280" r:id="rId13"/>
    <p:sldId id="266" r:id="rId14"/>
    <p:sldId id="268" r:id="rId15"/>
  </p:sldIdLst>
  <p:sldSz cx="9144000" cy="6858000" type="screen4x3"/>
  <p:notesSz cx="6858000" cy="9144000"/>
  <p:custDataLst>
    <p:tags r:id="rId2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74A"/>
    <a:srgbClr val="3399FF"/>
    <a:srgbClr val="666699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84583" autoAdjust="0"/>
  </p:normalViewPr>
  <p:slideViewPr>
    <p:cSldViewPr showGuides="1">
      <p:cViewPr varScale="1">
        <p:scale>
          <a:sx n="95" d="100"/>
          <a:sy n="95" d="100"/>
        </p:scale>
        <p:origin x="160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tags" Target="tags/tag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dirty="0" smtClean="0"/>
              <a:t>Бесплатно и без регистрации.</a:t>
            </a:r>
            <a:endParaRPr lang="ru-RU" sz="120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0" y="3573016"/>
            <a:ext cx="4283968" cy="1980220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 smtClean="0"/>
          </a:p>
          <a:p>
            <a:pPr lvl="1"/>
            <a:r>
              <a:rPr lang="ru-RU" dirty="0" smtClean="0"/>
              <a:t>Второй уровень</a:t>
            </a:r>
            <a:endParaRPr lang="ru-RU" dirty="0" smtClean="0"/>
          </a:p>
          <a:p>
            <a:pPr lvl="2"/>
            <a:r>
              <a:rPr lang="ru-RU" dirty="0" smtClean="0"/>
              <a:t>Третий уровень</a:t>
            </a:r>
            <a:endParaRPr lang="ru-RU" dirty="0" smtClean="0"/>
          </a:p>
          <a:p>
            <a:pPr lvl="3"/>
            <a:r>
              <a:rPr lang="ru-RU" dirty="0" smtClean="0"/>
              <a:t>Четвертый уровень</a:t>
            </a:r>
            <a:endParaRPr lang="ru-RU" dirty="0" smtClean="0"/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</a:fld>
            <a:endParaRPr lang="ru-RU"/>
          </a:p>
        </p:txBody>
      </p:sp>
      <p:sp>
        <p:nvSpPr>
          <p:cNvPr id="12" name="Номер слайда 5"/>
          <p:cNvSpPr txBox="1"/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627784" y="692696"/>
            <a:ext cx="6516216" cy="882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4" name="Текст 2"/>
          <p:cNvSpPr>
            <a:spLocks noGrp="1"/>
          </p:cNvSpPr>
          <p:nvPr>
            <p:ph idx="1"/>
          </p:nvPr>
        </p:nvSpPr>
        <p:spPr>
          <a:xfrm>
            <a:off x="2843808" y="1700808"/>
            <a:ext cx="6192688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  <a:endParaRPr lang="ru-RU" dirty="0" smtClean="0"/>
          </a:p>
          <a:p>
            <a:pPr lvl="1"/>
            <a:r>
              <a:rPr lang="ru-RU" dirty="0" smtClean="0"/>
              <a:t>Второй уровень</a:t>
            </a:r>
            <a:endParaRPr lang="ru-RU" dirty="0" smtClean="0"/>
          </a:p>
          <a:p>
            <a:pPr lvl="2"/>
            <a:r>
              <a:rPr lang="ru-RU" dirty="0" smtClean="0"/>
              <a:t>Третий уровень</a:t>
            </a:r>
            <a:endParaRPr lang="ru-RU" dirty="0" smtClean="0"/>
          </a:p>
          <a:p>
            <a:pPr lvl="3"/>
            <a:r>
              <a:rPr lang="ru-RU" dirty="0" smtClean="0"/>
              <a:t>Четвертый уровень</a:t>
            </a:r>
            <a:endParaRPr lang="ru-RU" dirty="0" smtClean="0"/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  <a:endParaRPr lang="ru-RU" dirty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  <a:endParaRPr lang="ru-RU" dirty="0" smtClean="0"/>
          </a:p>
          <a:p>
            <a:pPr lvl="1"/>
            <a:r>
              <a:rPr lang="ru-RU" dirty="0" smtClean="0"/>
              <a:t>Второй уровень</a:t>
            </a:r>
            <a:endParaRPr lang="ru-RU" dirty="0" smtClean="0"/>
          </a:p>
          <a:p>
            <a:pPr lvl="2"/>
            <a:r>
              <a:rPr lang="ru-RU" dirty="0" smtClean="0"/>
              <a:t>Третий уровень</a:t>
            </a:r>
            <a:endParaRPr lang="ru-RU" dirty="0" smtClean="0"/>
          </a:p>
          <a:p>
            <a:pPr lvl="3"/>
            <a:r>
              <a:rPr lang="ru-RU" dirty="0" smtClean="0"/>
              <a:t>Четвертый уровень</a:t>
            </a:r>
            <a:endParaRPr lang="ru-RU" dirty="0" smtClean="0"/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  <a:endParaRPr lang="ru-RU" dirty="0" smtClean="0"/>
          </a:p>
          <a:p>
            <a:pPr lvl="1"/>
            <a:r>
              <a:rPr lang="ru-RU" dirty="0" smtClean="0"/>
              <a:t>Второй уровень</a:t>
            </a:r>
            <a:endParaRPr lang="ru-RU" dirty="0" smtClean="0"/>
          </a:p>
          <a:p>
            <a:pPr lvl="2"/>
            <a:r>
              <a:rPr lang="ru-RU" dirty="0" smtClean="0"/>
              <a:t>Третий уровень</a:t>
            </a:r>
            <a:endParaRPr lang="ru-RU" dirty="0" smtClean="0"/>
          </a:p>
          <a:p>
            <a:pPr lvl="3"/>
            <a:r>
              <a:rPr lang="ru-RU" dirty="0" smtClean="0"/>
              <a:t>Четвертый уровень</a:t>
            </a:r>
            <a:endParaRPr lang="ru-RU" dirty="0" smtClean="0"/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  <a:endParaRPr lang="ru-RU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  <a:endParaRPr lang="ru-RU" dirty="0" smtClean="0"/>
          </a:p>
          <a:p>
            <a:pPr lvl="1"/>
            <a:r>
              <a:rPr lang="ru-RU" dirty="0" smtClean="0"/>
              <a:t>Второй уровень</a:t>
            </a:r>
            <a:endParaRPr lang="ru-RU" dirty="0" smtClean="0"/>
          </a:p>
          <a:p>
            <a:pPr lvl="2"/>
            <a:r>
              <a:rPr lang="ru-RU" dirty="0" smtClean="0"/>
              <a:t>Третий уровень</a:t>
            </a:r>
            <a:endParaRPr lang="ru-RU" dirty="0" smtClean="0"/>
          </a:p>
          <a:p>
            <a:pPr lvl="3"/>
            <a:r>
              <a:rPr lang="ru-RU" dirty="0" smtClean="0"/>
              <a:t>Четвертый уровень</a:t>
            </a:r>
            <a:endParaRPr lang="ru-RU" dirty="0" smtClean="0"/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  <a:endParaRPr lang="ru-RU" dirty="0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  <a:endParaRPr lang="ru-RU" dirty="0" smtClean="0"/>
          </a:p>
          <a:p>
            <a:pPr lvl="1"/>
            <a:r>
              <a:rPr lang="ru-RU" dirty="0" smtClean="0"/>
              <a:t>Второй уровень</a:t>
            </a:r>
            <a:endParaRPr lang="ru-RU" dirty="0" smtClean="0"/>
          </a:p>
          <a:p>
            <a:pPr lvl="2"/>
            <a:r>
              <a:rPr lang="ru-RU" dirty="0" smtClean="0"/>
              <a:t>Третий уровень</a:t>
            </a:r>
            <a:endParaRPr lang="ru-RU" dirty="0" smtClean="0"/>
          </a:p>
          <a:p>
            <a:pPr lvl="3"/>
            <a:r>
              <a:rPr lang="ru-RU" dirty="0" smtClean="0"/>
              <a:t>Четвертый уровень</a:t>
            </a:r>
            <a:endParaRPr lang="ru-RU" dirty="0" smtClean="0"/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3.png"/><Relationship Id="rId13" Type="http://schemas.openxmlformats.org/officeDocument/2006/relationships/hyperlink" Target="https://presentation-creation.ru/" TargetMode="Externa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692696"/>
            <a:ext cx="6516216" cy="882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43808" y="1700808"/>
            <a:ext cx="6192688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  <a:endParaRPr lang="ru-RU" dirty="0" smtClean="0"/>
          </a:p>
          <a:p>
            <a:pPr lvl="1"/>
            <a:r>
              <a:rPr lang="ru-RU" dirty="0" smtClean="0"/>
              <a:t>Второй уровень</a:t>
            </a:r>
            <a:endParaRPr lang="ru-RU" dirty="0" smtClean="0"/>
          </a:p>
          <a:p>
            <a:pPr lvl="2"/>
            <a:r>
              <a:rPr lang="ru-RU" dirty="0" smtClean="0"/>
              <a:t>Третий уровень</a:t>
            </a:r>
            <a:endParaRPr lang="ru-RU" dirty="0" smtClean="0"/>
          </a:p>
          <a:p>
            <a:pPr lvl="3"/>
            <a:r>
              <a:rPr lang="ru-RU" dirty="0" smtClean="0"/>
              <a:t>Четвертый уровень</a:t>
            </a:r>
            <a:endParaRPr lang="ru-RU" dirty="0" smtClean="0"/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</a:fld>
            <a:endParaRPr lang="ru-RU"/>
          </a:p>
        </p:txBody>
      </p:sp>
      <p:pic>
        <p:nvPicPr>
          <p:cNvPr id="7" name="Рисунок 6">
            <a:hlinkClick r:id="rId13"/>
          </p:cNvPr>
          <p:cNvPicPr>
            <a:picLocks noChangeAspect="1"/>
          </p:cNvPicPr>
          <p:nvPr userDrawn="1"/>
        </p:nvPicPr>
        <p:blipFill>
          <a:blip r:embed="rId14" cstate="email"/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3200" y="43180"/>
            <a:ext cx="5048885" cy="664972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общеобразовательное учреждение  «Центр развития ребенка-детский сад №12»</a:t>
            </a:r>
            <a:b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педагогическая находка»</a:t>
            </a:r>
            <a:b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Фольгопластика»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</a:t>
            </a:r>
            <a:b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Филонова Елена Анатольевна</a:t>
            </a:r>
            <a:endParaRPr lang="ru-RU" sz="18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компьютер\Downloads\IMG_20240123_123426 (1)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292095" y="621338"/>
            <a:ext cx="3687719" cy="542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type="body" idx="4294967295"/>
          </p:nvPr>
        </p:nvSpPr>
        <p:spPr>
          <a:xfrm>
            <a:off x="3859530" y="983615"/>
            <a:ext cx="4794885" cy="5499735"/>
          </a:xfrm>
        </p:spPr>
        <p:txBody>
          <a:bodyPr>
            <a:normAutofit lnSpcReduction="20000"/>
          </a:bodyPr>
          <a:lstStyle/>
          <a:p>
            <a:pPr marL="0" indent="0">
              <a:buNone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Раскатываются отдельные делали</a:t>
            </a: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в виде шариков и колбасок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</a:t>
            </a: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Соединяются вместе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Образуется поделка.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добавить фото ладоней ребенка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05272" y="332657"/>
            <a:ext cx="8352928" cy="576064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Тиснение</a:t>
            </a:r>
            <a:endParaRPr lang="ru-RU" sz="36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 3" descr="IMG_20240206_094651 (1)"/>
          <p:cNvPicPr>
            <a:picLocks noChangeAspect="1"/>
          </p:cNvPicPr>
          <p:nvPr/>
        </p:nvPicPr>
        <p:blipFill>
          <a:blip r:embed="rId1">
            <a:clrChange>
              <a:clrFrom>
                <a:srgbClr val="B3987A">
                  <a:alpha val="100000"/>
                </a:srgbClr>
              </a:clrFrom>
              <a:clrTo>
                <a:srgbClr val="B3987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5435" y="116840"/>
            <a:ext cx="3040380" cy="253047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" name="Изображение 1" descr="Screenshot_20240206_0950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2853055"/>
            <a:ext cx="3781425" cy="3853815"/>
          </a:xfrm>
          <a:prstGeom prst="rect">
            <a:avLst/>
          </a:prstGeom>
        </p:spPr>
      </p:pic>
      <p:pic>
        <p:nvPicPr>
          <p:cNvPr id="3" name="Изображение 2" descr="IMG_20240206_1122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100" y="3573145"/>
            <a:ext cx="3842385" cy="2708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540" y="260648"/>
            <a:ext cx="8280920" cy="882937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Значимость работы с точки зрения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ФГОС ДО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800" y="1412875"/>
            <a:ext cx="8409305" cy="4725035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творческих способностей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нестардартно мыслить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Находить выход из любой ситуации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 принимать решения</a:t>
            </a:r>
            <a:endParaRPr lang="ru-RU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750" y="1750695"/>
            <a:ext cx="6059170" cy="2842260"/>
          </a:xfrm>
        </p:spPr>
        <p:txBody>
          <a:bodyPr/>
          <a:lstStyle/>
          <a:p>
            <a:r>
              <a:rPr lang="ru-RU" dirty="0"/>
              <a:t>Спасибо за внимание!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type="body" idx="4294967295"/>
          </p:nvPr>
        </p:nvSpPr>
        <p:spPr>
          <a:xfrm>
            <a:off x="4205605" y="1103630"/>
            <a:ext cx="4448810" cy="5379720"/>
          </a:xfrm>
        </p:spPr>
        <p:txBody>
          <a:bodyPr>
            <a:normAutofit lnSpcReduction="20000"/>
          </a:bodyPr>
          <a:lstStyle/>
          <a:p>
            <a:pPr marL="0" indent="0">
              <a:buNone/>
            </a:pPr>
            <a:r>
              <a:rPr lang="en-US" alt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ru-RU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проявить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Творческие</a:t>
            </a:r>
            <a:r>
              <a:rPr lang="en-US" alt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</a:t>
            </a: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Конструктивные</a:t>
            </a:r>
            <a:r>
              <a:rPr lang="en-US" alt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</a:t>
            </a:r>
            <a:endParaRPr lang="ru-RU" altLang="ru-RU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Оформительские способности.</a:t>
            </a:r>
            <a:endParaRPr lang="ru-RU" altLang="ru-RU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05272" y="332657"/>
            <a:ext cx="8352928" cy="576064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фольга?</a:t>
            </a:r>
            <a:endParaRPr lang="ru-RU" sz="3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 descr="Screenshot_20240206_0950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68035" y="3717290"/>
            <a:ext cx="2834005" cy="2905125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318135" y="2336800"/>
            <a:ext cx="3755390" cy="33039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Прекрасный</a:t>
            </a:r>
            <a:r>
              <a:rPr lang="en-US" alt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доступный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материал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</a:t>
            </a: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Несложная техника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</a:t>
            </a: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Выглядит интересно</a:t>
            </a:r>
            <a:r>
              <a:rPr lang="en-US" alt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</a:t>
            </a:r>
            <a:endParaRPr lang="ru-RU" altLang="ru-RU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altLang="en-US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 сочетании фантазии и </a:t>
            </a:r>
            <a:endParaRPr lang="ru-RU" altLang="en-US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ru-RU" altLang="en-US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умения рождает </a:t>
            </a:r>
            <a:endParaRPr lang="ru-RU" altLang="en-US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ru-RU" altLang="en-US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удивительные поделки</a:t>
            </a:r>
            <a:r>
              <a:rPr lang="en-US" altLang="en-US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</a:t>
            </a:r>
            <a:endParaRPr lang="ru-RU" altLang="en-US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Занятия с фольгой </a:t>
            </a:r>
            <a:endParaRPr lang="ru-RU" altLang="ru-RU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превращают детей </a:t>
            </a:r>
            <a:endParaRPr lang="ru-RU" altLang="ru-RU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 маленьких волшебников.</a:t>
            </a:r>
            <a:endParaRPr lang="ru-RU" altLang="ru-RU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ru-RU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ru-RU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ru-RU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ru-RU" altLang="en-US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11522" y="325751"/>
            <a:ext cx="2048979" cy="2011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Line 253"/>
          <p:cNvSpPr>
            <a:spLocks noChangeShapeType="1"/>
          </p:cNvSpPr>
          <p:nvPr/>
        </p:nvSpPr>
        <p:spPr bwMode="gray">
          <a:xfrm>
            <a:off x="3382680" y="5120563"/>
            <a:ext cx="4800600" cy="0"/>
          </a:xfrm>
          <a:prstGeom prst="line">
            <a:avLst/>
          </a:prstGeom>
          <a:noFill/>
          <a:ln w="25400">
            <a:solidFill>
              <a:schemeClr val="accent1">
                <a:lumMod val="50000"/>
              </a:schemeClr>
            </a:solidFill>
            <a:prstDash val="sysDot"/>
            <a:rou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5" name="Rectangle 254"/>
          <p:cNvSpPr>
            <a:spLocks noChangeArrowheads="1"/>
          </p:cNvSpPr>
          <p:nvPr/>
        </p:nvSpPr>
        <p:spPr bwMode="gray">
          <a:xfrm rot="3419336">
            <a:off x="2360083" y="4576566"/>
            <a:ext cx="479425" cy="5207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6" name="Text Box 255"/>
          <p:cNvSpPr txBox="1">
            <a:spLocks noChangeArrowheads="1"/>
          </p:cNvSpPr>
          <p:nvPr/>
        </p:nvSpPr>
        <p:spPr bwMode="gray">
          <a:xfrm>
            <a:off x="2531258" y="4602627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7" name="Line 256"/>
          <p:cNvSpPr>
            <a:spLocks noChangeShapeType="1"/>
          </p:cNvSpPr>
          <p:nvPr/>
        </p:nvSpPr>
        <p:spPr bwMode="gray">
          <a:xfrm>
            <a:off x="3427288" y="2642318"/>
            <a:ext cx="4800600" cy="0"/>
          </a:xfrm>
          <a:prstGeom prst="line">
            <a:avLst/>
          </a:prstGeom>
          <a:noFill/>
          <a:ln w="25400">
            <a:solidFill>
              <a:schemeClr val="accent1">
                <a:lumMod val="50000"/>
              </a:schemeClr>
            </a:solidFill>
            <a:prstDash val="sysDot"/>
            <a:rou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8" name="Rectangle 257"/>
          <p:cNvSpPr>
            <a:spLocks noChangeArrowheads="1"/>
          </p:cNvSpPr>
          <p:nvPr/>
        </p:nvSpPr>
        <p:spPr bwMode="gray">
          <a:xfrm rot="3419336">
            <a:off x="2291546" y="2114462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29" name="Text Box 258"/>
          <p:cNvSpPr txBox="1">
            <a:spLocks noChangeArrowheads="1"/>
          </p:cNvSpPr>
          <p:nvPr/>
        </p:nvSpPr>
        <p:spPr bwMode="gray">
          <a:xfrm>
            <a:off x="3359150" y="2245995"/>
            <a:ext cx="4868545" cy="35496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noAutofit/>
          </a:bodyPr>
          <a:lstStyle/>
          <a:p>
            <a:pPr eaLnBrk="0" hangingPunct="0"/>
            <a:r>
              <a:rPr lang="ru-RU" alt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Познавательное развитие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259"/>
          <p:cNvSpPr txBox="1">
            <a:spLocks noChangeArrowheads="1"/>
          </p:cNvSpPr>
          <p:nvPr/>
        </p:nvSpPr>
        <p:spPr bwMode="gray">
          <a:xfrm>
            <a:off x="2394153" y="2185118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" name="Line 260"/>
          <p:cNvSpPr>
            <a:spLocks noChangeShapeType="1"/>
          </p:cNvSpPr>
          <p:nvPr/>
        </p:nvSpPr>
        <p:spPr bwMode="gray">
          <a:xfrm>
            <a:off x="3427288" y="3521592"/>
            <a:ext cx="4800600" cy="0"/>
          </a:xfrm>
          <a:prstGeom prst="line">
            <a:avLst/>
          </a:prstGeom>
          <a:noFill/>
          <a:ln w="25400">
            <a:solidFill>
              <a:schemeClr val="accent1">
                <a:lumMod val="50000"/>
              </a:schemeClr>
            </a:solidFill>
            <a:prstDash val="sysDot"/>
            <a:rou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2" name="Rectangle 261"/>
          <p:cNvSpPr>
            <a:spLocks noChangeArrowheads="1"/>
          </p:cNvSpPr>
          <p:nvPr/>
        </p:nvSpPr>
        <p:spPr bwMode="gray">
          <a:xfrm rot="3419336">
            <a:off x="2328136" y="2975775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3" name="Text Box 262"/>
          <p:cNvSpPr txBox="1">
            <a:spLocks noChangeArrowheads="1"/>
          </p:cNvSpPr>
          <p:nvPr/>
        </p:nvSpPr>
        <p:spPr bwMode="gray">
          <a:xfrm>
            <a:off x="2457703" y="3007525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" name="Line 263"/>
          <p:cNvSpPr>
            <a:spLocks noChangeShapeType="1"/>
          </p:cNvSpPr>
          <p:nvPr/>
        </p:nvSpPr>
        <p:spPr bwMode="gray">
          <a:xfrm>
            <a:off x="3419003" y="4379534"/>
            <a:ext cx="4799012" cy="1587"/>
          </a:xfrm>
          <a:prstGeom prst="line">
            <a:avLst/>
          </a:prstGeom>
          <a:noFill/>
          <a:ln w="25400">
            <a:solidFill>
              <a:schemeClr val="accent1">
                <a:lumMod val="50000"/>
              </a:schemeClr>
            </a:solidFill>
            <a:prstDash val="sysDot"/>
            <a:rou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5" name="Rectangle 264"/>
          <p:cNvSpPr>
            <a:spLocks noChangeArrowheads="1"/>
          </p:cNvSpPr>
          <p:nvPr/>
        </p:nvSpPr>
        <p:spPr bwMode="gray">
          <a:xfrm rot="3419336">
            <a:off x="2328135" y="3789591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6" name="Text Box 265"/>
          <p:cNvSpPr txBox="1">
            <a:spLocks noChangeArrowheads="1"/>
          </p:cNvSpPr>
          <p:nvPr/>
        </p:nvSpPr>
        <p:spPr bwMode="gray">
          <a:xfrm>
            <a:off x="2476418" y="3814595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7" name="Line 266"/>
          <p:cNvSpPr>
            <a:spLocks noChangeShapeType="1"/>
          </p:cNvSpPr>
          <p:nvPr/>
        </p:nvSpPr>
        <p:spPr bwMode="gray">
          <a:xfrm>
            <a:off x="3382680" y="5884604"/>
            <a:ext cx="4800600" cy="0"/>
          </a:xfrm>
          <a:prstGeom prst="line">
            <a:avLst/>
          </a:prstGeom>
          <a:noFill/>
          <a:ln w="25400">
            <a:solidFill>
              <a:schemeClr val="accent1">
                <a:lumMod val="50000"/>
              </a:schemeClr>
            </a:solidFill>
            <a:prstDash val="sysDot"/>
            <a:rou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8" name="Rectangle 267"/>
          <p:cNvSpPr>
            <a:spLocks noChangeArrowheads="1"/>
          </p:cNvSpPr>
          <p:nvPr/>
        </p:nvSpPr>
        <p:spPr bwMode="ltGray">
          <a:xfrm rot="3419336">
            <a:off x="2360082" y="5428251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9" name="Text Box 268"/>
          <p:cNvSpPr txBox="1">
            <a:spLocks noChangeArrowheads="1"/>
          </p:cNvSpPr>
          <p:nvPr/>
        </p:nvSpPr>
        <p:spPr bwMode="gray">
          <a:xfrm>
            <a:off x="2571160" y="5427404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</a:rPr>
              <a:t>5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" name="Text Box 269"/>
          <p:cNvSpPr txBox="1">
            <a:spLocks noChangeArrowheads="1"/>
          </p:cNvSpPr>
          <p:nvPr/>
        </p:nvSpPr>
        <p:spPr bwMode="gray">
          <a:xfrm>
            <a:off x="3270885" y="3102610"/>
            <a:ext cx="4900930" cy="42545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noAutofit/>
          </a:bodyPr>
          <a:lstStyle/>
          <a:p>
            <a:pPr eaLnBrk="0" hangingPunct="0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Речевое развитие</a:t>
            </a:r>
            <a:r>
              <a:rPr lang="ru-RU" alt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ru-RU" alt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1" name="Text Box 270"/>
          <p:cNvSpPr txBox="1">
            <a:spLocks noChangeArrowheads="1"/>
          </p:cNvSpPr>
          <p:nvPr/>
        </p:nvSpPr>
        <p:spPr bwMode="gray">
          <a:xfrm>
            <a:off x="3327400" y="3949065"/>
            <a:ext cx="4844415" cy="42545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noAutofit/>
          </a:bodyPr>
          <a:lstStyle/>
          <a:p>
            <a:pPr eaLnBrk="0" hangingPunct="0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Худужественно-эстетическое развитие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271"/>
          <p:cNvSpPr txBox="1">
            <a:spLocks noChangeArrowheads="1"/>
          </p:cNvSpPr>
          <p:nvPr/>
        </p:nvSpPr>
        <p:spPr bwMode="gray">
          <a:xfrm>
            <a:off x="3359785" y="4626610"/>
            <a:ext cx="5532120" cy="44640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noAutofit/>
          </a:bodyPr>
          <a:lstStyle/>
          <a:p>
            <a:pPr eaLnBrk="0" hangingPunct="0"/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Социально-коммуникативное развитие</a:t>
            </a:r>
            <a:endParaRPr lang="en-US" altLang="ru-RU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272"/>
          <p:cNvSpPr txBox="1">
            <a:spLocks noChangeArrowheads="1"/>
          </p:cNvSpPr>
          <p:nvPr/>
        </p:nvSpPr>
        <p:spPr bwMode="gray">
          <a:xfrm>
            <a:off x="3359150" y="5427345"/>
            <a:ext cx="4881245" cy="39878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alt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</a:t>
            </a:r>
            <a:endParaRPr lang="ru-RU" alt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Заголовок 3"/>
          <p:cNvSpPr>
            <a:spLocks noGrp="1"/>
          </p:cNvSpPr>
          <p:nvPr>
            <p:ph type="title"/>
          </p:nvPr>
        </p:nvSpPr>
        <p:spPr>
          <a:xfrm>
            <a:off x="2110462" y="551537"/>
            <a:ext cx="5989930" cy="882650"/>
          </a:xfr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значимость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Line 253"/>
          <p:cNvSpPr>
            <a:spLocks noChangeShapeType="1"/>
          </p:cNvSpPr>
          <p:nvPr/>
        </p:nvSpPr>
        <p:spPr bwMode="gray">
          <a:xfrm>
            <a:off x="3382680" y="5120563"/>
            <a:ext cx="4800600" cy="0"/>
          </a:xfrm>
          <a:prstGeom prst="line">
            <a:avLst/>
          </a:prstGeom>
          <a:noFill/>
          <a:ln w="25400">
            <a:solidFill>
              <a:schemeClr val="accent1">
                <a:lumMod val="50000"/>
              </a:schemeClr>
            </a:solidFill>
            <a:prstDash val="sysDot"/>
            <a:rou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5" name="Rectangle 254"/>
          <p:cNvSpPr>
            <a:spLocks noChangeArrowheads="1"/>
          </p:cNvSpPr>
          <p:nvPr/>
        </p:nvSpPr>
        <p:spPr bwMode="gray">
          <a:xfrm rot="3419336">
            <a:off x="2360083" y="4576566"/>
            <a:ext cx="479425" cy="5207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6" name="Text Box 255"/>
          <p:cNvSpPr txBox="1">
            <a:spLocks noChangeArrowheads="1"/>
          </p:cNvSpPr>
          <p:nvPr/>
        </p:nvSpPr>
        <p:spPr bwMode="gray">
          <a:xfrm>
            <a:off x="2531258" y="4602627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7" name="Line 256"/>
          <p:cNvSpPr>
            <a:spLocks noChangeShapeType="1"/>
          </p:cNvSpPr>
          <p:nvPr/>
        </p:nvSpPr>
        <p:spPr bwMode="gray">
          <a:xfrm>
            <a:off x="3427288" y="2642318"/>
            <a:ext cx="4800600" cy="0"/>
          </a:xfrm>
          <a:prstGeom prst="line">
            <a:avLst/>
          </a:prstGeom>
          <a:noFill/>
          <a:ln w="25400">
            <a:solidFill>
              <a:schemeClr val="accent1">
                <a:lumMod val="50000"/>
              </a:schemeClr>
            </a:solidFill>
            <a:prstDash val="sysDot"/>
            <a:rou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8" name="Rectangle 257"/>
          <p:cNvSpPr>
            <a:spLocks noChangeArrowheads="1"/>
          </p:cNvSpPr>
          <p:nvPr/>
        </p:nvSpPr>
        <p:spPr bwMode="gray">
          <a:xfrm rot="3419336">
            <a:off x="2291546" y="2114462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29" name="Text Box 258"/>
          <p:cNvSpPr txBox="1">
            <a:spLocks noChangeArrowheads="1"/>
          </p:cNvSpPr>
          <p:nvPr/>
        </p:nvSpPr>
        <p:spPr bwMode="gray">
          <a:xfrm>
            <a:off x="3359150" y="2245995"/>
            <a:ext cx="4868545" cy="35496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noAutofit/>
          </a:bodyPr>
          <a:lstStyle/>
          <a:p>
            <a:pPr eaLnBrk="0" hangingPunct="0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Обертывание предметов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259"/>
          <p:cNvSpPr txBox="1">
            <a:spLocks noChangeArrowheads="1"/>
          </p:cNvSpPr>
          <p:nvPr/>
        </p:nvSpPr>
        <p:spPr bwMode="gray">
          <a:xfrm>
            <a:off x="2394153" y="2185118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" name="Line 260"/>
          <p:cNvSpPr>
            <a:spLocks noChangeShapeType="1"/>
          </p:cNvSpPr>
          <p:nvPr/>
        </p:nvSpPr>
        <p:spPr bwMode="gray">
          <a:xfrm>
            <a:off x="3427288" y="3521592"/>
            <a:ext cx="4800600" cy="0"/>
          </a:xfrm>
          <a:prstGeom prst="line">
            <a:avLst/>
          </a:prstGeom>
          <a:noFill/>
          <a:ln w="25400">
            <a:solidFill>
              <a:schemeClr val="accent1">
                <a:lumMod val="50000"/>
              </a:schemeClr>
            </a:solidFill>
            <a:prstDash val="sysDot"/>
            <a:rou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2" name="Rectangle 261"/>
          <p:cNvSpPr>
            <a:spLocks noChangeArrowheads="1"/>
          </p:cNvSpPr>
          <p:nvPr/>
        </p:nvSpPr>
        <p:spPr bwMode="gray">
          <a:xfrm rot="3419336">
            <a:off x="2328136" y="2975775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3" name="Text Box 262"/>
          <p:cNvSpPr txBox="1">
            <a:spLocks noChangeArrowheads="1"/>
          </p:cNvSpPr>
          <p:nvPr/>
        </p:nvSpPr>
        <p:spPr bwMode="gray">
          <a:xfrm>
            <a:off x="2457703" y="3007525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" name="Line 263"/>
          <p:cNvSpPr>
            <a:spLocks noChangeShapeType="1"/>
          </p:cNvSpPr>
          <p:nvPr/>
        </p:nvSpPr>
        <p:spPr bwMode="gray">
          <a:xfrm>
            <a:off x="3419003" y="4379534"/>
            <a:ext cx="4799012" cy="1587"/>
          </a:xfrm>
          <a:prstGeom prst="line">
            <a:avLst/>
          </a:prstGeom>
          <a:noFill/>
          <a:ln w="25400">
            <a:solidFill>
              <a:schemeClr val="accent1">
                <a:lumMod val="50000"/>
              </a:schemeClr>
            </a:solidFill>
            <a:prstDash val="sysDot"/>
            <a:rou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5" name="Rectangle 264"/>
          <p:cNvSpPr>
            <a:spLocks noChangeArrowheads="1"/>
          </p:cNvSpPr>
          <p:nvPr/>
        </p:nvSpPr>
        <p:spPr bwMode="gray">
          <a:xfrm rot="3419336">
            <a:off x="2328135" y="3789591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6" name="Text Box 265"/>
          <p:cNvSpPr txBox="1">
            <a:spLocks noChangeArrowheads="1"/>
          </p:cNvSpPr>
          <p:nvPr/>
        </p:nvSpPr>
        <p:spPr bwMode="gray">
          <a:xfrm>
            <a:off x="2476418" y="3814595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7" name="Line 266"/>
          <p:cNvSpPr>
            <a:spLocks noChangeShapeType="1"/>
          </p:cNvSpPr>
          <p:nvPr/>
        </p:nvSpPr>
        <p:spPr bwMode="gray">
          <a:xfrm>
            <a:off x="3382680" y="5884604"/>
            <a:ext cx="4800600" cy="0"/>
          </a:xfrm>
          <a:prstGeom prst="line">
            <a:avLst/>
          </a:prstGeom>
          <a:noFill/>
          <a:ln w="25400">
            <a:solidFill>
              <a:schemeClr val="accent1">
                <a:lumMod val="50000"/>
              </a:schemeClr>
            </a:solidFill>
            <a:prstDash val="sysDot"/>
            <a:rou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8" name="Rectangle 267"/>
          <p:cNvSpPr>
            <a:spLocks noChangeArrowheads="1"/>
          </p:cNvSpPr>
          <p:nvPr/>
        </p:nvSpPr>
        <p:spPr bwMode="ltGray">
          <a:xfrm rot="3419336">
            <a:off x="2360082" y="5428251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9" name="Text Box 268"/>
          <p:cNvSpPr txBox="1">
            <a:spLocks noChangeArrowheads="1"/>
          </p:cNvSpPr>
          <p:nvPr/>
        </p:nvSpPr>
        <p:spPr bwMode="gray">
          <a:xfrm>
            <a:off x="2571160" y="5427404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</a:rPr>
              <a:t>5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" name="Text Box 269"/>
          <p:cNvSpPr txBox="1">
            <a:spLocks noChangeArrowheads="1"/>
          </p:cNvSpPr>
          <p:nvPr/>
        </p:nvSpPr>
        <p:spPr bwMode="gray">
          <a:xfrm>
            <a:off x="3326765" y="3130550"/>
            <a:ext cx="4900930" cy="42545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noAutofit/>
          </a:bodyPr>
          <a:lstStyle/>
          <a:p>
            <a:pPr eaLnBrk="0" hangingPunct="0"/>
            <a:r>
              <a:rPr lang="ru-RU" alt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Скульптурная лепка (объемные поделки)</a:t>
            </a:r>
            <a:r>
              <a:rPr lang="ru-RU" alt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Box 270"/>
          <p:cNvSpPr txBox="1">
            <a:spLocks noChangeArrowheads="1"/>
          </p:cNvSpPr>
          <p:nvPr/>
        </p:nvSpPr>
        <p:spPr bwMode="gray">
          <a:xfrm>
            <a:off x="3327400" y="3949065"/>
            <a:ext cx="4844415" cy="42545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noAutofit/>
          </a:bodyPr>
          <a:lstStyle/>
          <a:p>
            <a:pPr eaLnBrk="0" hangingPunct="0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Жгутиковое (ажурное) плетение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271"/>
          <p:cNvSpPr txBox="1">
            <a:spLocks noChangeArrowheads="1"/>
          </p:cNvSpPr>
          <p:nvPr/>
        </p:nvSpPr>
        <p:spPr bwMode="gray">
          <a:xfrm>
            <a:off x="3359785" y="4626610"/>
            <a:ext cx="5532120" cy="44640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noAutofit/>
          </a:bodyPr>
          <a:lstStyle/>
          <a:p>
            <a:pPr eaLnBrk="0" hangingPunct="0"/>
            <a:r>
              <a:rPr lang="ru-RU" alt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Тиснение</a:t>
            </a:r>
            <a:endParaRPr lang="ru-RU" alt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272"/>
          <p:cNvSpPr txBox="1">
            <a:spLocks noChangeArrowheads="1"/>
          </p:cNvSpPr>
          <p:nvPr/>
        </p:nvSpPr>
        <p:spPr bwMode="gray">
          <a:xfrm>
            <a:off x="3359150" y="5427345"/>
            <a:ext cx="4881245" cy="39878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alt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</a:t>
            </a:r>
            <a:endParaRPr lang="ru-RU" alt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Заголовок 3"/>
          <p:cNvSpPr>
            <a:spLocks noGrp="1"/>
          </p:cNvSpPr>
          <p:nvPr>
            <p:ph type="title"/>
          </p:nvPr>
        </p:nvSpPr>
        <p:spPr>
          <a:xfrm>
            <a:off x="2110462" y="551537"/>
            <a:ext cx="5989930" cy="882650"/>
          </a:xfr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Техники изготовления поделок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type="body" idx="4294967295"/>
          </p:nvPr>
        </p:nvSpPr>
        <p:spPr>
          <a:xfrm>
            <a:off x="3859530" y="983615"/>
            <a:ext cx="4794885" cy="5499735"/>
          </a:xfrm>
        </p:spPr>
        <p:txBody>
          <a:bodyPr>
            <a:normAutofit lnSpcReduction="20000"/>
          </a:bodyPr>
          <a:lstStyle/>
          <a:p>
            <a:pPr marL="0" indent="0">
              <a:buNone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Используется бросовый, природный материал и оборачивается фольгой,разглаживается по форме. 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05272" y="332657"/>
            <a:ext cx="8352928" cy="576064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Обёртывание предметов</a:t>
            </a:r>
            <a:endParaRPr lang="ru-RU" sz="3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 3" descr="IMG_20240206_094651 (1)"/>
          <p:cNvPicPr>
            <a:picLocks noChangeAspect="1"/>
          </p:cNvPicPr>
          <p:nvPr/>
        </p:nvPicPr>
        <p:blipFill>
          <a:blip r:embed="rId1">
            <a:clrChange>
              <a:clrFrom>
                <a:srgbClr val="B3987A">
                  <a:alpha val="100000"/>
                </a:srgbClr>
              </a:clrFrom>
              <a:clrTo>
                <a:srgbClr val="B3987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5435" y="3717290"/>
            <a:ext cx="3040380" cy="253047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type="body" idx="4294967295"/>
          </p:nvPr>
        </p:nvSpPr>
        <p:spPr>
          <a:xfrm>
            <a:off x="3859530" y="983615"/>
            <a:ext cx="4794885" cy="5499735"/>
          </a:xfrm>
        </p:spPr>
        <p:txBody>
          <a:bodyPr>
            <a:normAutofit lnSpcReduction="20000"/>
          </a:bodyPr>
          <a:lstStyle/>
          <a:p>
            <a:pPr marL="0" indent="0">
              <a:buNone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Используется бросовый, природный материал и оборачивается фольгой,разглаживается по форме. 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05272" y="332657"/>
            <a:ext cx="8352928" cy="576064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</a:t>
            </a:r>
            <a:endParaRPr lang="ru-RU" sz="3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 descr="IMG_20240206_0952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625" y="3429000"/>
            <a:ext cx="4231640" cy="3305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type="body" idx="4294967295"/>
          </p:nvPr>
        </p:nvSpPr>
        <p:spPr>
          <a:xfrm>
            <a:off x="3859530" y="983615"/>
            <a:ext cx="4794885" cy="5499735"/>
          </a:xfrm>
        </p:spPr>
        <p:txBody>
          <a:bodyPr>
            <a:normAutofit lnSpcReduction="20000"/>
          </a:bodyPr>
          <a:lstStyle/>
          <a:p>
            <a:pPr marL="0" indent="0">
              <a:buNone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Раскатываются отдельные делали</a:t>
            </a: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в виде шариков и колбасок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</a:t>
            </a: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Соединяются вместе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Образуется поделка.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добавить фото ладоней ребенка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05272" y="332657"/>
            <a:ext cx="8352928" cy="576064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Скульптурная лепка или моделирование</a:t>
            </a:r>
            <a:b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(объёмные поделки из фольги)</a:t>
            </a:r>
            <a:endParaRPr lang="ru-RU" sz="36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 descr="IMG_20240206_1103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705" y="2108835"/>
            <a:ext cx="3514725" cy="4458970"/>
          </a:xfrm>
          <a:prstGeom prst="rect">
            <a:avLst/>
          </a:prstGeom>
        </p:spPr>
      </p:pic>
      <p:pic>
        <p:nvPicPr>
          <p:cNvPr id="3" name="Изображение 2" descr="IMG_20240206_1109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795" y="3449320"/>
            <a:ext cx="4706620" cy="3034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type="body" idx="4294967295"/>
          </p:nvPr>
        </p:nvSpPr>
        <p:spPr>
          <a:xfrm>
            <a:off x="3859530" y="983615"/>
            <a:ext cx="4794885" cy="5499735"/>
          </a:xfrm>
        </p:spPr>
        <p:txBody>
          <a:bodyPr>
            <a:normAutofit lnSpcReduction="20000"/>
          </a:bodyPr>
          <a:lstStyle/>
          <a:p>
            <a:pPr marL="0" indent="0">
              <a:buNone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Раскатываются отдельные делали</a:t>
            </a: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в виде шариков и колбасок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</a:t>
            </a: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Соединяются вместе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Образуется поделка.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05272" y="332657"/>
            <a:ext cx="8352928" cy="576064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Жгутиковое (ажурное плетение)</a:t>
            </a:r>
            <a:endParaRPr lang="ru-RU" sz="36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 descr="IMG_20240206_1032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45205" y="5038090"/>
            <a:ext cx="1373505" cy="1603375"/>
          </a:xfrm>
          <a:prstGeom prst="rect">
            <a:avLst/>
          </a:prstGeom>
          <a:scene3d>
            <a:camera prst="orthographicFront">
              <a:rot lat="0" lon="1200000" rev="10800000"/>
            </a:camera>
            <a:lightRig rig="threePt" dir="t"/>
          </a:scene3d>
        </p:spPr>
      </p:pic>
      <p:pic>
        <p:nvPicPr>
          <p:cNvPr id="7" name="Изображение 6" descr="IMG_20240206_1105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960" y="3573145"/>
            <a:ext cx="1301750" cy="1278255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9" name="Изображение 8" descr="IMG_20240206_111247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963930"/>
            <a:ext cx="3065145" cy="2369820"/>
          </a:xfrm>
          <a:prstGeom prst="rect">
            <a:avLst/>
          </a:prstGeom>
        </p:spPr>
      </p:pic>
      <p:pic>
        <p:nvPicPr>
          <p:cNvPr id="3" name="Изображение 2" descr="IMG_20240206_1244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335" y="3573145"/>
            <a:ext cx="3171825" cy="3050540"/>
          </a:xfrm>
          <a:prstGeom prst="rect">
            <a:avLst/>
          </a:prstGeom>
        </p:spPr>
      </p:pic>
      <p:pic>
        <p:nvPicPr>
          <p:cNvPr id="10" name="Изображение 9" descr="IMG_20240206_1245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55" y="3389630"/>
            <a:ext cx="2577465" cy="3251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type="body" idx="4294967295"/>
          </p:nvPr>
        </p:nvSpPr>
        <p:spPr>
          <a:xfrm>
            <a:off x="3859530" y="983615"/>
            <a:ext cx="4794885" cy="5499735"/>
          </a:xfrm>
        </p:spPr>
        <p:txBody>
          <a:bodyPr>
            <a:normAutofit lnSpcReduction="20000"/>
          </a:bodyPr>
          <a:lstStyle/>
          <a:p>
            <a:pPr marL="0" indent="0">
              <a:buNone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05272" y="332657"/>
            <a:ext cx="8352928" cy="576064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Жгутиковое (ажурное плетение)</a:t>
            </a:r>
            <a:endParaRPr lang="ru-RU" sz="36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 3" descr="IMG_20240206_1120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605" y="1268730"/>
            <a:ext cx="3947160" cy="5426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ISPRING_RESOURCE_PATHS_HASH_PRESENTER" val="482193a30d8bfaede72681ddd535124205abdc3"/>
</p:tagLst>
</file>

<file path=ppt/theme/theme1.xml><?xml version="1.0" encoding="utf-8"?>
<a:theme xmlns:a="http://schemas.openxmlformats.org/drawingml/2006/main" name="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1793</Words>
  <Application>WPS Presentation</Application>
  <PresentationFormat>Экран (4:3)</PresentationFormat>
  <Paragraphs>122</Paragraphs>
  <Slides>12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0" baseType="lpstr">
      <vt:lpstr>Arial</vt:lpstr>
      <vt:lpstr>SimSun</vt:lpstr>
      <vt:lpstr>Wingdings</vt:lpstr>
      <vt:lpstr>Times New Roman</vt:lpstr>
      <vt:lpstr>Microsoft YaHei</vt:lpstr>
      <vt:lpstr>Arial Unicode MS</vt:lpstr>
      <vt:lpstr>Calibri</vt:lpstr>
      <vt:lpstr>Тема Office</vt:lpstr>
      <vt:lpstr>Муниципальное бюджетное дошкольное общеобразовательное учреждение  «Центр развития ребенка-детский сад №12»  «Моя педагогическая находка»  «Фольгопластика»                       Воспитатель :                                                                                              Филонова Елена Анатольевна</vt:lpstr>
      <vt:lpstr>Почему фольга?</vt:lpstr>
      <vt:lpstr>Практическая значимость:</vt:lpstr>
      <vt:lpstr>Техники изготовления поделок:</vt:lpstr>
      <vt:lpstr>Обёртывание предметов</vt:lpstr>
      <vt:lpstr>Аппликация</vt:lpstr>
      <vt:lpstr>Скульптурная лепка или моделирование (объёмные поделки из фольги)</vt:lpstr>
      <vt:lpstr>Жгутиковое (ажурное плетение)</vt:lpstr>
      <vt:lpstr>Жгутиковое (ажурное плетение)</vt:lpstr>
      <vt:lpstr>Тиснение</vt:lpstr>
      <vt:lpstr>Значимость работы с точки зрения  ФГОС ДО</vt:lpstr>
      <vt:lpstr>Спасибо за внимание!</vt:lpstr>
    </vt:vector>
  </TitlesOfParts>
  <Company>presentation-creation.ru</Company>
  <LinksUpToDate>false</LinksUpToDate>
  <SharedDoc>false</SharedDoc>
  <HyperlinksChanged>false</HyperlinksChanged>
  <AppVersion>14.0000</AppVersion>
  <HyperlinkBase>https://presentation-creation.ru/powerpoint-templates.html</HyperlinkBas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Светло-полосатый шаблон</dc:title>
  <dc:creator>obstinate</dc:creator>
  <dc:description>Шаблон презентации с сайта https://presentation-creation.ru/</dc:description>
  <cp:lastModifiedBy>компьютер</cp:lastModifiedBy>
  <cp:revision>1074</cp:revision>
  <dcterms:created xsi:type="dcterms:W3CDTF">2018-02-25T09:09:00Z</dcterms:created>
  <dcterms:modified xsi:type="dcterms:W3CDTF">2024-02-06T04:05:19Z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F062C102BC544EB1BED2417D6CAF1D7F_12</vt:lpwstr>
  </property>
  <property fmtid="{D5CDD505-2E9C-101B-9397-08002B2CF9AE}" pid="3" name="KSOProductBuildVer">
    <vt:lpwstr>1049-12.2.0.13431</vt:lpwstr>
  </property>
</Properties>
</file>