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3"/>
    <p:sldId id="426" r:id="rId4"/>
    <p:sldId id="391" r:id="rId5"/>
    <p:sldId id="362" r:id="rId6"/>
    <p:sldId id="360" r:id="rId7"/>
    <p:sldId id="427" r:id="rId8"/>
    <p:sldId id="428" r:id="rId9"/>
    <p:sldId id="429" r:id="rId10"/>
    <p:sldId id="430" r:id="rId11"/>
    <p:sldId id="412" r:id="rId12"/>
    <p:sldId id="406" r:id="rId13"/>
    <p:sldId id="27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3" userDrawn="1">
          <p15:clr>
            <a:srgbClr val="A4A3A4"/>
          </p15:clr>
        </p15:guide>
        <p15:guide id="2" pos="290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8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26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 showGuides="1">
      <p:cViewPr>
        <p:scale>
          <a:sx n="83" d="100"/>
          <a:sy n="83" d="100"/>
        </p:scale>
        <p:origin x="-2146" y="-106"/>
      </p:cViewPr>
      <p:guideLst>
        <p:guide orient="horz" pos="2163"/>
        <p:guide pos="290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830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61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415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  <a:p>
            <a:pPr lvl="1" eaLnBrk="1" latinLnBrk="0" hangingPunct="1"/>
            <a:r>
              <a:rPr kumimoji="0" lang="ru-RU" smtClean="0"/>
              <a:t>Второй уровень</a:t>
            </a:r>
            <a:endParaRPr kumimoji="0" lang="ru-RU" smtClean="0"/>
          </a:p>
          <a:p>
            <a:pPr lvl="2" eaLnBrk="1" latinLnBrk="0" hangingPunct="1"/>
            <a:r>
              <a:rPr kumimoji="0" lang="ru-RU" smtClean="0"/>
              <a:t>Третий уровень</a:t>
            </a:r>
            <a:endParaRPr kumimoji="0" lang="ru-RU" smtClean="0"/>
          </a:p>
          <a:p>
            <a:pPr lvl="3" eaLnBrk="1" latinLnBrk="0" hangingPunct="1"/>
            <a:r>
              <a:rPr kumimoji="0" lang="ru-RU" smtClean="0"/>
              <a:t>Четвертый уровень</a:t>
            </a:r>
            <a:endParaRPr kumimoji="0" lang="ru-RU" smtClean="0"/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484505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310" indent="-384175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 panose="05020102010507070707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 panose="020B0604030504040204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170" indent="-228600" algn="l" rtl="0" eaLnBrk="1" latinLnBrk="0" hangingPunct="1">
        <a:spcBef>
          <a:spcPct val="20000"/>
        </a:spcBef>
        <a:buClr>
          <a:schemeClr val="accent1"/>
        </a:buClr>
        <a:buFont typeface="Wingdings 2" panose="05020102010507070707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185" algn="l" rtl="0" eaLnBrk="1" latinLnBrk="0" hangingPunct="1">
        <a:spcBef>
          <a:spcPct val="20000"/>
        </a:spcBef>
        <a:buClr>
          <a:schemeClr val="accent1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185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 panose="05020102010507070707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185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 panose="05020102010507070707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705" indent="-210185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 panose="05020102010507070707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 panose="05020102010507070707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 panose="05020102010507070707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41875" y="511175"/>
            <a:ext cx="4070985" cy="375221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 «Фольгопластика как один из методов художественного конструирования»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29256" y="4929198"/>
            <a:ext cx="3714744" cy="107157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</a:t>
            </a:r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ЦРР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№12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Филонова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Анатольевна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35874" y="6275021"/>
            <a:ext cx="97218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2024г.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pic>
        <p:nvPicPr>
          <p:cNvPr id="4" name="Изображение 3" descr="Screenshot_20240217_1556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2745" y="116840"/>
            <a:ext cx="3863340" cy="4055110"/>
          </a:xfrm>
          <a:prstGeom prst="rect">
            <a:avLst/>
          </a:prstGeom>
        </p:spPr>
      </p:pic>
      <p:pic>
        <p:nvPicPr>
          <p:cNvPr id="6" name="Изображение 5" descr="IMG_20240206_144640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4220845"/>
            <a:ext cx="3429000" cy="26079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2110" y="118110"/>
            <a:ext cx="8509635" cy="1524635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такой же технике можно выполнить Инопланетянина.</a:t>
            </a:r>
            <a:b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en-US" altLang="en-US" sz="2665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Изображение 3" descr="Photoroom-20240218_1620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" y="2780665"/>
            <a:ext cx="3042920" cy="4057015"/>
          </a:xfrm>
          <a:prstGeom prst="rect">
            <a:avLst/>
          </a:prstGeom>
          <a:effectLst>
            <a:glow rad="127000">
              <a:schemeClr val="accent1">
                <a:alpha val="54000"/>
              </a:schemeClr>
            </a:glow>
          </a:effectLst>
        </p:spPr>
      </p:pic>
      <p:pic>
        <p:nvPicPr>
          <p:cNvPr id="7" name="Изображение 6" descr="Photoroom-20240218_1640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630" y="1340485"/>
            <a:ext cx="2875280" cy="2798445"/>
          </a:xfrm>
          <a:prstGeom prst="rect">
            <a:avLst/>
          </a:prstGeom>
          <a:effectLst>
            <a:glow rad="127000">
              <a:schemeClr val="accent1">
                <a:alpha val="38000"/>
              </a:schemeClr>
            </a:glow>
          </a:effectLst>
        </p:spPr>
      </p:pic>
      <p:pic>
        <p:nvPicPr>
          <p:cNvPr id="8" name="Изображение 7" descr="Photoroom-20240218_1658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635" y="2224405"/>
            <a:ext cx="3464560" cy="4442460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81225" y="36195"/>
            <a:ext cx="3469640" cy="2769870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«Фольгопластика»</a:t>
            </a: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ракеты из картона с использованием фольги самоклеющей бумаги.</a:t>
            </a:r>
            <a:b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en-US" altLang="en-US" sz="2665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Изображение 2" descr="IMG-20240218-WA00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9930" y="4293235"/>
            <a:ext cx="3415030" cy="2560320"/>
          </a:xfrm>
          <a:prstGeom prst="rect">
            <a:avLst/>
          </a:prstGeom>
        </p:spPr>
      </p:pic>
      <p:pic>
        <p:nvPicPr>
          <p:cNvPr id="5" name="Изображение 4" descr="Photoroom-20240218_1359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3314065"/>
            <a:ext cx="2657475" cy="3543935"/>
          </a:xfrm>
          <a:prstGeom prst="rect">
            <a:avLst/>
          </a:prstGeom>
        </p:spPr>
      </p:pic>
      <p:pic>
        <p:nvPicPr>
          <p:cNvPr id="6" name="Изображение 5" descr="Photoroom-20240218_1409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55240" cy="3521710"/>
          </a:xfrm>
          <a:prstGeom prst="rect">
            <a:avLst/>
          </a:prstGeom>
        </p:spPr>
      </p:pic>
      <p:pic>
        <p:nvPicPr>
          <p:cNvPr id="9" name="Изображение 8" descr="Photoroom-20240218_152823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875" y="2637155"/>
            <a:ext cx="3233420" cy="4171315"/>
          </a:xfrm>
          <a:prstGeom prst="rect">
            <a:avLst/>
          </a:prstGeom>
        </p:spPr>
      </p:pic>
      <p:pic>
        <p:nvPicPr>
          <p:cNvPr id="10" name="Изображение 9" descr="Photoroom-20240218_1543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9425" y="36195"/>
            <a:ext cx="3625215" cy="42792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3140" y="449580"/>
            <a:ext cx="7298055" cy="4896485"/>
          </a:xfrm>
        </p:spPr>
        <p:txBody>
          <a:bodyPr>
            <a:noAutofit/>
          </a:bodyPr>
          <a:lstStyle/>
          <a:p>
            <a:pPr algn="ctr"/>
            <a:r>
              <a:rPr lang="ru-RU" alt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Успехов желаю везде и всегда, пусть будет в работе фольга!</a:t>
            </a:r>
            <a:br>
              <a:rPr lang="ru-RU" alt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Пробуйте,экспереиментируйте, творите.Ведь творчество - один из основных источников радости.</a:t>
            </a:r>
            <a:br>
              <a:rPr lang="ru-RU" alt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altLang="ru-RU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0700" y="607060"/>
            <a:ext cx="7988300" cy="7205345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5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</a:t>
            </a:r>
            <a:r>
              <a:rPr lang="en-US" sz="355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55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alt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Цель</a:t>
            </a:r>
            <a:r>
              <a:rPr lang="en-US" alt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ru-RU" alt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повышение профессионального мастерства- участников мастер-класса.</a:t>
            </a:r>
            <a:br>
              <a:rPr lang="ru-RU" alt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br>
              <a:rPr lang="ru-RU" alt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alt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Задачи</a:t>
            </a:r>
            <a:r>
              <a:rPr lang="en-US" alt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ru-RU" alt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br>
              <a:rPr lang="ru-RU" alt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alt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-знакомство участников  с техникой фольгопластика</a:t>
            </a:r>
            <a:r>
              <a:rPr lang="en-US" alt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</a:t>
            </a:r>
            <a:br>
              <a:rPr lang="en-US" alt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alt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-создание условий для включения всех участников мастер-класса в активную </a:t>
            </a:r>
            <a:br>
              <a:rPr lang="ru-RU" alt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alt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деятельность</a:t>
            </a:r>
            <a:r>
              <a:rPr lang="en-US" alt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</a:t>
            </a:r>
            <a:br>
              <a:rPr lang="ru-RU" alt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alt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-сотрудничество, совместный поиск решения педагогической задачи.</a:t>
            </a:r>
            <a:br>
              <a:rPr lang="en-US" alt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br>
              <a:rPr lang="ru-RU" alt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br>
              <a:rPr lang="en-US" alt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b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b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br>
              <a:rPr lang="ru-RU" alt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ru-RU" altLang="en-US" sz="2665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7670" y="791210"/>
            <a:ext cx="8456930" cy="4505325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5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Используемые мною техники </a:t>
            </a:r>
            <a:br>
              <a:rPr lang="ru-RU" sz="355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5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изготовления поделок</a:t>
            </a:r>
            <a:r>
              <a:rPr lang="en-US" sz="355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355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55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-жгутиковое (ажурное плетение)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скульптурная лепка (объёмное моделирование)</a:t>
            </a:r>
            <a:r>
              <a:rPr lang="en-US" alt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</a:t>
            </a:r>
            <a:br>
              <a:rPr lang="en-US" alt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ru-RU" alt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обёртывание предметов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</a:t>
            </a:r>
            <a:br>
              <a:rPr lang="en-US" alt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-аппликация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</a:t>
            </a:r>
            <a:b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alt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-чеканка.</a:t>
            </a:r>
            <a:br>
              <a:rPr lang="ru-RU" alt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br>
              <a:rPr lang="ru-RU" alt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b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en-US" altLang="en-US" sz="2665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335"/>
            <a:ext cx="8229600" cy="1268730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и инструменты необходимые для работы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alt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Замещающее содержимое 3"/>
          <p:cNvGraphicFramePr/>
          <p:nvPr>
            <p:ph idx="1"/>
          </p:nvPr>
        </p:nvGraphicFramePr>
        <p:xfrm>
          <a:off x="772160" y="1816735"/>
          <a:ext cx="7914640" cy="1103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8660"/>
                <a:gridCol w="2016760"/>
                <a:gridCol w="1940560"/>
                <a:gridCol w="1978660"/>
              </a:tblGrid>
              <a:tr h="367030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  Фольга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    Ножницы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     Клей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   Зубочистки</a:t>
                      </a:r>
                      <a:endParaRPr lang="ru-RU" altLang="en-US"/>
                    </a:p>
                  </a:txBody>
                  <a:tcPr/>
                </a:tc>
              </a:tr>
              <a:tr h="736600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                                                                                                                                                       </a:t>
                      </a:r>
                      <a:endParaRPr lang="ru-RU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 </a:t>
                      </a:r>
                      <a:endParaRPr lang="ru-RU" altLang="en-US"/>
                    </a:p>
                    <a:p>
                      <a:pPr>
                        <a:buNone/>
                      </a:pPr>
                      <a:r>
                        <a:rPr lang="ru-RU" altLang="en-US"/>
                        <a:t>канцелярский            нож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ru-RU" altLang="en-US"/>
                    </a:p>
                    <a:p>
                      <a:pPr>
                        <a:buNone/>
                      </a:pPr>
                      <a:r>
                        <a:rPr lang="ru-RU" altLang="en-US"/>
                        <a:t>  пластилин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     </a:t>
                      </a:r>
                      <a:endParaRPr lang="ru-RU" altLang="en-US"/>
                    </a:p>
                    <a:p>
                      <a:pPr>
                        <a:buNone/>
                      </a:pPr>
                      <a:r>
                        <a:rPr lang="ru-RU" altLang="en-US"/>
                        <a:t>  </a:t>
                      </a:r>
                      <a:endParaRPr lang="ru-RU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Текстовое поле 6"/>
          <p:cNvSpPr txBox="1"/>
          <p:nvPr/>
        </p:nvSpPr>
        <p:spPr>
          <a:xfrm>
            <a:off x="5318760" y="400431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ru-RU" altLang="en-US"/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456565" y="3140710"/>
            <a:ext cx="8388350" cy="32308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ru-RU" altLang="en-US" sz="28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Техника обёртывание </a:t>
            </a:r>
            <a:r>
              <a:rPr lang="en-US" altLang="ru-RU" sz="28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endParaRPr lang="en-US" altLang="ru-RU" sz="280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ru-RU" altLang="en-US" sz="28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en-US" sz="24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это </a:t>
            </a:r>
            <a:r>
              <a:rPr lang="ru-RU" altLang="en-US" sz="24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изготовление объёмных поделок из фольги с использованием бросового материала и  пластилина.Сначала изготовливаются отдельные детали в виде обычных шариков и жгутиков, которые затем соединяются и образуют нужную поделку. При необходимости детали можно закрепить с помощью клея. </a:t>
            </a:r>
            <a:r>
              <a:rPr lang="en-US" altLang="ru-RU" sz="28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br>
              <a:rPr lang="en-US" altLang="en-US" sz="28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en-US" altLang="en-US" sz="280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60000">
              <a:schemeClr val="bg2"/>
            </a:gs>
            <a:gs pos="100000">
              <a:schemeClr val="bg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0535" y="79375"/>
            <a:ext cx="8251825" cy="2446020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 и фольга - доступные материалы и очень пластичные, дети дошкольного возраста очень любят с ними работать.</a:t>
            </a: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665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414020" y="2017395"/>
            <a:ext cx="5072380" cy="10547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Вначале делаем пластилиновые заготовки: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ru-RU" altLang="en-US" sz="2400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5426075" y="1927860"/>
            <a:ext cx="3754755" cy="48177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ru-R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Скатываем шар для головы.</a:t>
            </a:r>
            <a:endParaRPr lang="ru-RU" altLang="en-US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ru-RU" altLang="en-US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ru-R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-Прямоугольник для туловища.</a:t>
            </a:r>
            <a:endParaRPr lang="ru-RU" altLang="en-US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ru-RU" altLang="en-US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ru-R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-Еще один прямоугольник(поменьше) это кислородные баллоны.</a:t>
            </a:r>
            <a:endParaRPr lang="ru-RU" altLang="en-US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ru-RU" altLang="en-US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ru-R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Скатываем шесть одинаковых шариков для ног.</a:t>
            </a:r>
            <a:endParaRPr lang="ru-RU" altLang="en-US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ru-RU" altLang="en-US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ru-R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Делаем два вытянутых башмака.</a:t>
            </a:r>
            <a:endParaRPr lang="ru-RU" altLang="en-US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ru-RU" altLang="en-US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ru-R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Скатываем восемь шариков, чуть меньших размеров, для рук.</a:t>
            </a:r>
            <a:endParaRPr lang="ru-RU" altLang="en-US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Изображение 5" descr="IMG-20240218-WA0002 (1)"/>
          <p:cNvPicPr>
            <a:picLocks noChangeAspect="1"/>
          </p:cNvPicPr>
          <p:nvPr/>
        </p:nvPicPr>
        <p:blipFill>
          <a:blip r:embed="rId1">
            <a:alphaModFix amt="80000"/>
          </a:blip>
          <a:stretch>
            <a:fillRect/>
          </a:stretch>
        </p:blipFill>
        <p:spPr>
          <a:xfrm>
            <a:off x="467360" y="3213100"/>
            <a:ext cx="4883785" cy="3142615"/>
          </a:xfrm>
          <a:prstGeom prst="rect">
            <a:avLst/>
          </a:prstGeom>
          <a:ln>
            <a:solidFill>
              <a:srgbClr val="7030A0"/>
            </a:solidFill>
          </a:ln>
          <a:effectLst>
            <a:glow rad="228600">
              <a:schemeClr val="accent1">
                <a:alpha val="40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60000">
              <a:schemeClr val="bg2"/>
            </a:gs>
            <a:gs pos="100000">
              <a:schemeClr val="bg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0535" y="79375"/>
            <a:ext cx="8251825" cy="1478915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665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414020" y="722630"/>
            <a:ext cx="4229735" cy="181229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ru-RU" sz="24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Обернем каждую пластилиновую деталь фольгой.</a:t>
            </a:r>
            <a:endParaRPr lang="ru-RU" sz="240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5250815" y="2085340"/>
            <a:ext cx="3764280" cy="46602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endParaRPr lang="ru-RU" altLang="en-US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Изображение 4" descr="IMG-20240218-WA00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" y="3213100"/>
            <a:ext cx="4735195" cy="3380740"/>
          </a:xfrm>
          <a:prstGeom prst="rect">
            <a:avLst/>
          </a:prstGeom>
          <a:effectLst>
            <a:glow rad="127000">
              <a:schemeClr val="accent1">
                <a:alpha val="75000"/>
              </a:schemeClr>
            </a:glow>
          </a:effectLst>
        </p:spPr>
      </p:pic>
      <p:pic>
        <p:nvPicPr>
          <p:cNvPr id="7" name="Изображение 6" descr="IMG-20240218-WA00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775" y="92075"/>
            <a:ext cx="4713605" cy="3000375"/>
          </a:xfrm>
          <a:prstGeom prst="rect">
            <a:avLst/>
          </a:prstGeom>
          <a:effectLst>
            <a:glow rad="127000">
              <a:schemeClr val="accent1">
                <a:alpha val="94000"/>
              </a:schemeClr>
            </a:glow>
          </a:effectLst>
        </p:spPr>
      </p:pic>
      <p:pic>
        <p:nvPicPr>
          <p:cNvPr id="8" name="Изображение 7" descr="IMG-20240218-WA0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525" y="3213100"/>
            <a:ext cx="2621915" cy="3495675"/>
          </a:xfrm>
          <a:prstGeom prst="rect">
            <a:avLst/>
          </a:prstGeom>
          <a:effectLst>
            <a:glow rad="127000">
              <a:schemeClr val="accent1">
                <a:alpha val="94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60000">
              <a:schemeClr val="bg2"/>
            </a:gs>
            <a:gs pos="100000">
              <a:schemeClr val="bg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0535" y="79375"/>
            <a:ext cx="8251825" cy="1478915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665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414020" y="598805"/>
            <a:ext cx="4057650" cy="1735455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ru-RU" sz="24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Скрепляем детали зубочистками, для прочности конструкции можно использовать клей. </a:t>
            </a:r>
            <a:endParaRPr lang="ru-RU" sz="240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4597400" y="678815"/>
            <a:ext cx="4417695" cy="6066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ru-RU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Скрепляем детали зубочистками. </a:t>
            </a:r>
            <a:endParaRPr lang="ru-RU" altLang="en-US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Изображение 5" descr="IMG-20240218-WA0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" y="3474720"/>
            <a:ext cx="4489450" cy="3321685"/>
          </a:xfrm>
          <a:prstGeom prst="rect">
            <a:avLst/>
          </a:prstGeom>
          <a:effectLst>
            <a:glow rad="127000">
              <a:schemeClr val="accent1"/>
            </a:glow>
            <a:reflection stA="46000" endPos="65000" dist="50800" dir="5400000" sy="-100000" algn="bl" rotWithShape="0"/>
          </a:effectLst>
        </p:spPr>
      </p:pic>
      <p:pic>
        <p:nvPicPr>
          <p:cNvPr id="8" name="Изображение 7" descr="IMG-20240218-WA0005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390" y="692785"/>
            <a:ext cx="4395470" cy="3049270"/>
          </a:xfrm>
          <a:prstGeom prst="rect">
            <a:avLst/>
          </a:prstGeom>
          <a:effectLst>
            <a:glow rad="127000">
              <a:schemeClr val="accent1">
                <a:alpha val="68000"/>
              </a:schemeClr>
            </a:glow>
          </a:effectLst>
        </p:spPr>
      </p:pic>
      <p:pic>
        <p:nvPicPr>
          <p:cNvPr id="9" name="Изображение 8" descr="Photoroom-20240218_1409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695" y="4077335"/>
            <a:ext cx="1729105" cy="23831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60000">
              <a:schemeClr val="bg2"/>
            </a:gs>
            <a:gs pos="100000">
              <a:schemeClr val="bg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0535" y="79375"/>
            <a:ext cx="8251825" cy="1478915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665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414020" y="270510"/>
            <a:ext cx="8313420" cy="1428115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ru-RU" sz="24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Сделаем иллюминатор для шлема из пластилина черного цвета. Из фольги сделаем наушники и закрепим их на шлеме.</a:t>
            </a:r>
            <a:endParaRPr lang="ru-RU" sz="240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4597400" y="678815"/>
            <a:ext cx="4417695" cy="6066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endParaRPr lang="ru-RU" altLang="en-US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" name="Изображение 9" descr="Photoroom-20240218_1556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27630" y="1279525"/>
            <a:ext cx="4153535" cy="5495290"/>
          </a:xfrm>
          <a:prstGeom prst="rect">
            <a:avLst/>
          </a:prstGeom>
          <a:effectLst>
            <a:glow rad="127000">
              <a:schemeClr val="accent1">
                <a:alpha val="76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60000">
              <a:schemeClr val="bg2"/>
            </a:gs>
            <a:gs pos="100000">
              <a:schemeClr val="bg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0535" y="79375"/>
            <a:ext cx="8251825" cy="1478915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665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414020" y="270510"/>
            <a:ext cx="8305800" cy="13487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ru-RU" sz="24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Наш космонавт к полету готов!</a:t>
            </a:r>
            <a:endParaRPr lang="ru-RU" sz="240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4597400" y="678815"/>
            <a:ext cx="4417695" cy="6066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endParaRPr lang="ru-RU" altLang="en-US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Изображение 4" descr="Photoroom-20240218_1606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3485" y="908685"/>
            <a:ext cx="4284980" cy="57143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0</TotalTime>
  <Words>2401</Words>
  <Application>WPS Presentation</Application>
  <PresentationFormat>Экран (4:3)</PresentationFormat>
  <Paragraphs>75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3" baseType="lpstr">
      <vt:lpstr>Arial</vt:lpstr>
      <vt:lpstr>SimSun</vt:lpstr>
      <vt:lpstr>Wingdings</vt:lpstr>
      <vt:lpstr>Wingdings 2</vt:lpstr>
      <vt:lpstr>Verdana</vt:lpstr>
      <vt:lpstr>Times New Roman</vt:lpstr>
      <vt:lpstr>Century Gothic</vt:lpstr>
      <vt:lpstr>Microsoft YaHei</vt:lpstr>
      <vt:lpstr>Arial Unicode MS</vt:lpstr>
      <vt:lpstr>Calibri</vt:lpstr>
      <vt:lpstr>Яркая</vt:lpstr>
      <vt:lpstr>«Мастер-класс»  на тему «Фольгопластика как один из методов художественного конструирования»</vt:lpstr>
      <vt:lpstr>               Цели и задачи:  Цель: повышение профессионального мастерства- участников мастер-класса.  Задачи:  знакомство участников мастер-класса с техникой фольгопластика; !!!!!!!!! </vt:lpstr>
      <vt:lpstr>                  Используемые мною техники  изготовления поделок:  -жгутиковое (ажурное плетение); - скульптурная лепка (объёмное моделирование); -обёртывание предметов; -аппликация; -чеканка.   </vt:lpstr>
      <vt:lpstr>   Материалы и инструменты необходимые для работы:    </vt:lpstr>
      <vt:lpstr>        Пластилин и фольга - доступные материалы и очень пластичные, дети дошкольного возраста очень любят с ними работать.   </vt:lpstr>
      <vt:lpstr>         </vt:lpstr>
      <vt:lpstr>         </vt:lpstr>
      <vt:lpstr>         </vt:lpstr>
      <vt:lpstr>         </vt:lpstr>
      <vt:lpstr>               В такой же технике можно выполнить Инопланетянина. </vt:lpstr>
      <vt:lpstr>                  «Фольгопластика» Моделирование ракеты из картона с использованием фольги самоклеющей бумаги. </vt:lpstr>
      <vt:lpstr>Успехов желаю везде и всегда, пусть будет в работе фольга! Пробуйте,экспереиментируйте, творите.Ведь творчество - один из основных источников радости. 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работы по формированию основ безопасности жизнедеятельности 3-4 лет в ДОУ и семье </dc:title>
  <dc:creator>компьютер</dc:creator>
  <cp:lastModifiedBy>компьютер</cp:lastModifiedBy>
  <cp:revision>145</cp:revision>
  <dcterms:created xsi:type="dcterms:W3CDTF">2021-01-08T11:05:00Z</dcterms:created>
  <dcterms:modified xsi:type="dcterms:W3CDTF">2024-02-21T06:39:18Z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BC31BBD5FA7341CBBCD32E9D76930E58_12</vt:lpwstr>
  </property>
  <property fmtid="{D5CDD505-2E9C-101B-9397-08002B2CF9AE}" pid="3" name="KSOProductBuildVer">
    <vt:lpwstr>1049-12.2.0.13431</vt:lpwstr>
  </property>
</Properties>
</file>