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79" r:id="rId2"/>
    <p:sldId id="275" r:id="rId3"/>
    <p:sldId id="276" r:id="rId4"/>
    <p:sldId id="277" r:id="rId5"/>
    <p:sldId id="283" r:id="rId6"/>
    <p:sldId id="287" r:id="rId7"/>
    <p:sldId id="284" r:id="rId8"/>
    <p:sldId id="285" r:id="rId9"/>
    <p:sldId id="278" r:id="rId10"/>
    <p:sldId id="272" r:id="rId11"/>
    <p:sldId id="273" r:id="rId12"/>
    <p:sldId id="281" r:id="rId13"/>
    <p:sldId id="282" r:id="rId14"/>
    <p:sldId id="290" r:id="rId15"/>
    <p:sldId id="291" r:id="rId16"/>
    <p:sldId id="29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0099"/>
    <a:srgbClr val="9900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14E49-AF16-49CB-BA0B-92E7189CD96B}" type="datetimeFigureOut">
              <a:rPr lang="ru-RU"/>
              <a:pPr>
                <a:defRPr/>
              </a:pPr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EFBA5-4802-47D2-8AB1-18C0A3BF75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3AFDE-A7E3-4E8E-8626-69F09F7FDD2E}" type="datetimeFigureOut">
              <a:rPr lang="ru-RU"/>
              <a:pPr>
                <a:defRPr/>
              </a:pPr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0AD2E-9584-412E-8BB7-36969A09BF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4C1EB-EE82-4FC4-A87A-2F983C44480D}" type="datetimeFigureOut">
              <a:rPr lang="ru-RU"/>
              <a:pPr>
                <a:defRPr/>
              </a:pPr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1E7D9-9082-47CD-ADEC-98AB7E5297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40B39-34A1-461D-A943-6118CDF0154C}" type="datetimeFigureOut">
              <a:rPr lang="ru-RU"/>
              <a:pPr>
                <a:defRPr/>
              </a:pPr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5DC0E-E104-4997-94E1-F92D973FA8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3B1E-2140-4E30-862A-BB3D218AF93D}" type="datetimeFigureOut">
              <a:rPr lang="ru-RU"/>
              <a:pPr>
                <a:defRPr/>
              </a:pPr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52966-DA30-4026-81F3-0C6C87E50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3E057-2872-4A3A-ABDB-AFD491F35AE7}" type="datetimeFigureOut">
              <a:rPr lang="ru-RU"/>
              <a:pPr>
                <a:defRPr/>
              </a:pPr>
              <a:t>09.12.2024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54243-AC7A-4D3D-B8A2-69AAA0F7BC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845F2-6DAB-463C-9CF2-488D083CC508}" type="datetimeFigureOut">
              <a:rPr lang="ru-RU"/>
              <a:pPr>
                <a:defRPr/>
              </a:pPr>
              <a:t>09.12.2024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FE7AF-3900-45A3-AEC7-CF85954B99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138A3-5AF4-402A-8AC7-354F921344EE}" type="datetimeFigureOut">
              <a:rPr lang="ru-RU"/>
              <a:pPr>
                <a:defRPr/>
              </a:pPr>
              <a:t>09.12.2024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8DF19-13BF-49E7-AD5B-17DFA437A9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AEC36-4056-48AC-94A1-1AF40B37EA51}" type="datetimeFigureOut">
              <a:rPr lang="ru-RU"/>
              <a:pPr>
                <a:defRPr/>
              </a:pPr>
              <a:t>09.12.2024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E5BEE-8642-4CE7-B525-A16576DAE7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81796-A5B7-4C3C-993F-A9DEDCD468FD}" type="datetimeFigureOut">
              <a:rPr lang="ru-RU"/>
              <a:pPr>
                <a:defRPr/>
              </a:pPr>
              <a:t>09.12.2024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C4DC0-0F15-4BC8-96F0-8C883C4774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3CDC4-DBE7-479B-B645-ABE0BED629E3}" type="datetimeFigureOut">
              <a:rPr lang="ru-RU"/>
              <a:pPr>
                <a:defRPr/>
              </a:pPr>
              <a:t>09.12.2024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03FA2-EFD2-418B-8929-EBE9ED4CD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A37079-1193-48D0-85C8-2A695FAC0FD2}" type="datetimeFigureOut">
              <a:rPr lang="ru-RU"/>
              <a:pPr>
                <a:defRPr/>
              </a:pPr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A18010-A1FB-49B1-BA04-D0D7D7B832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0" r:id="rId2"/>
    <p:sldLayoutId id="2147483719" r:id="rId3"/>
    <p:sldLayoutId id="2147483718" r:id="rId4"/>
    <p:sldLayoutId id="2147483717" r:id="rId5"/>
    <p:sldLayoutId id="2147483716" r:id="rId6"/>
    <p:sldLayoutId id="2147483715" r:id="rId7"/>
    <p:sldLayoutId id="2147483714" r:id="rId8"/>
    <p:sldLayoutId id="2147483713" r:id="rId9"/>
    <p:sldLayoutId id="2147483712" r:id="rId10"/>
    <p:sldLayoutId id="2147483711" r:id="rId11"/>
  </p:sldLayoutIdLst>
  <p:transition>
    <p:push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5536" y="539839"/>
            <a:ext cx="842493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4400" b="1" dirty="0" smtClean="0">
                <a:solidFill>
                  <a:srgbClr val="660066"/>
                </a:solidFill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32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</a:t>
            </a:r>
            <a:r>
              <a:rPr lang="ru-RU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</a:t>
            </a:r>
            <a:r>
              <a:rPr lang="ru-RU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 речевого развития детей дошкольного </a:t>
            </a:r>
            <a:r>
              <a:rPr lang="ru-RU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возраста»</a:t>
            </a:r>
            <a:endParaRPr lang="ru-RU" sz="3200" b="1" dirty="0">
              <a:solidFill>
                <a:srgbClr val="0000CC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1066" y="2492896"/>
            <a:ext cx="433387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76672"/>
            <a:ext cx="8352928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важную роль в развитии речи играет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речи педагога.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Разговаривая с детьми, мы используем речь, как средство передачи своих мыслей. В нашей работе, речь – это главный инструмент, с помощью которого мы воздействуем на детей. Именно через общение с нами, дети реализуют себя как личности. И очень важную роль в развитии речи играет культура речи педагога. Мы, как педагог, задаем детям образец правильной литературной речи и стимулируете речевую активность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Documents and Settings\Администратор\Рабочий стол\картинки и шаблоны\картинки для презентаций\Рисунок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4208" y="4598227"/>
            <a:ext cx="2458182" cy="2207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51520" y="476672"/>
            <a:ext cx="865087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речи детей раннего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стараемся постоянно разговаривать с детьми, включать каждого в диалог, создавать потребность в собственных высказываниях.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Проговариваем все действия 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что он видит, слышит, чувствует, трогает. Как бы подсказываем ребенку слова, выражающие его опыт, слова, которые впоследствии он начнет использовать самостоятельно.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Провоцируем ребенка на разговор. Не спешим проявить свою понятливость, а временно становимся непонимающими. Конечно же, первой реакцией ребенка будет возмущение вашей непонятливостью, но это будет и первым мотивом, стимулирующим ребёнка назвать нужный ему предмет. В подобных ситуациях ребенок охотно активизирует свои речевые возможности, чувствуя себя намного сообразительнее взрослого. Этот прием эффективен не только для называния предметов, но и словесного обозначения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производимых с ними.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00063" y="620688"/>
            <a:ext cx="7993062" cy="527846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игровых песенок,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потешек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совместной деятельности с детьми доставляет им огромную радость. Сопровождение действий ребенка словами способствует непроизвольному обучению его умению вслушиваться в звуки речи, улавливать ее ритм, отдельные звукосочетания и постепенно проникать в их смысл.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5" descr="butterfly4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9048">
            <a:off x="7717643" y="4811934"/>
            <a:ext cx="1119188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25942" y="577675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значение музыкальных игр в речевом развитии ребенка трудно переоценить. Малыши с удовольствием подпевают, обожают шумовые музыкальные инструменты, ритуальные игры типа «Едем, едем, к бабе с дедом…», "Каравай", "По кочкам", "Баба сеяла горох" и др.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76470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Игры,  направленные на развитие мелкой моторики (кубики, конструктор, мозаики, рисование, штриховка). Они включают движения кистей рук и пальцев, сопровождаемые несложной речью. Упражнения кистей и пальцев рук способствуют развитию физиологической основы овладения ребёнка речью.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9746595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0078" y="548680"/>
            <a:ext cx="81038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chemeClr val="bg1"/>
                </a:solidFill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76672"/>
            <a:ext cx="85689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Вся работа, проводимая нами с детьми – это подгрупповые, индивидуальные и игровые формы обучения, пересказ  знакомых сказок, рассматривание сюжетных картин, пальчиковые игры, артикуляционная гимнастика, инсценировки и драматизации, настольные речевые дидактические игры, подвижные игры – все это направлено на решение основной задачи - развития связной речи.</a:t>
            </a:r>
          </a:p>
        </p:txBody>
      </p:sp>
    </p:spTree>
    <p:extLst>
      <p:ext uri="{BB962C8B-B14F-4D97-AF65-F5344CB8AC3E}">
        <p14:creationId xmlns:p14="http://schemas.microsoft.com/office/powerpoint/2010/main" val="134236281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0728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548680"/>
            <a:ext cx="813690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Эффективное развитие связной речи в семье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родителей строить общение с </a:t>
            </a:r>
            <a:r>
              <a:rPr lang="ru-RU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ребенком. 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соотносить свои требования с возможностями ребенка</a:t>
            </a:r>
            <a:r>
              <a:rPr lang="ru-RU" sz="2800" b="1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3910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8463855" cy="6107113"/>
          </a:xfrm>
        </p:spPr>
        <p:txBody>
          <a:bodyPr rtlCol="0"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великий дар природы, благодаря которому люди получают широкие возможности общения друг с другом.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Говорить умеют почти все, но говорить правильно, лишь единицы.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нас является одной из главных потребностей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неё человек не имел бы возможности получать и передавать большое количество информации.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-180528" y="1124744"/>
            <a:ext cx="8229600" cy="45259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620689"/>
            <a:ext cx="82809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«В овладении речью, ребенок идет от части к целому: от слова к соединению двух или трех слов, далее – к простой фразе, еще позже – к сложным предложениям… Конечным этапом является связная речь, состоящая из ряда развернутых предложений.                  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Л.С. Выготский.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Федеральном Государственном Стандарте дошкольного образования "Речевое развитие" выделена как основная образовательная область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основанием для развития всех остальных видов детской деятельности: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познания, познавательно-исследовательской и даже игровой. </a:t>
            </a:r>
            <a:endPara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этой связи развитие речи ребёнка становится одной из актуальных проблем в деятельности педагога ДОУ.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404664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речевого развития современных детей-дошкольников  неудовлетворительный и проблема развития речи день ото дня становится всё более актуальной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наше современное время дети очень мало времени проводят в обществе родителей, все больше за компьютером, гаджетом, телевизором или со своими игрушками, редко слушая из уст родителя сказки и рассказы.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развивающие речевые занятия вообще редкость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98773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548681"/>
            <a:ext cx="849694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речи детей существует множество проблем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Односложная, состоящая лишь из простых предложений речь. Неспособность грамматически правильно построить распространенное предложение.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Бедность речи.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Недостаточный словарный запас.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логического обоснования своих утверждений и выводов.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Плохая дикция.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навыков культуры 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неумение использовать интонации, регулировать громкость голоса и темп речи и т. 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15619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60648"/>
            <a:ext cx="864096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низкого речевого уровня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Некомпетентность </a:t>
            </a:r>
            <a:r>
              <a:rPr lang="ru-RU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по проблемам становления речи. Воспитатель знает методику, но не технологию. При проведении занятия видит себя и приёмы, но не видит </a:t>
            </a:r>
            <a:r>
              <a:rPr lang="ru-RU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ребёнка.</a:t>
            </a:r>
            <a:endParaRPr lang="ru-RU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Речевое </a:t>
            </a:r>
            <a:r>
              <a:rPr lang="ru-RU" sz="2400" b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рассматривается, как изолированный психологический процесс в отрыве от мышления, воображения, эмоций</a:t>
            </a:r>
            <a:r>
              <a:rPr lang="ru-RU" sz="2400" b="1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 Развитие речи рассматривают как подражание и забывают про формирование языковых обобщений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Обучение языку идёт в лингвистической форме, игнорируют коммуникативные умения, отсюда – отсутствие культуры речи и культуры общения</a:t>
            </a:r>
            <a:r>
              <a:rPr lang="ru-RU" sz="24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00589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При обучении педагоги ориентируются на средний уровень развития ребёнка и используют фронтальные методы</a:t>
            </a:r>
            <a:r>
              <a:rPr lang="ru-RU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Работа по развитию речи кропотливая, ежеминутная, результата сразу не видно и воспитатель не хочет ею заниматься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7.Родители не понимают своей функции – общение с ребёнком должно начинаться с рождения и до его появления на свет, в </a:t>
            </a:r>
            <a:r>
              <a:rPr lang="ru-RU" sz="28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перенатальный</a:t>
            </a:r>
            <a:r>
              <a:rPr lang="ru-RU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</a:t>
            </a:r>
            <a:r>
              <a:rPr lang="ru-RU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8690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95536" y="1143000"/>
            <a:ext cx="8064896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sz="32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b="1" dirty="0" smtClean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586788" y="5929313"/>
            <a:ext cx="557212" cy="414337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692696"/>
            <a:ext cx="83258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успешного развития речи необходимо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жизнь ребёнка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Постоянно побуждать ребёнка говорить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Создавать соответствующую обстановку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Не забывать про одарённых детей. Речью мы определяем судьбу ребёнка. Из всех талантов самый главный талант –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296</Words>
  <Application>Microsoft Office PowerPoint</Application>
  <PresentationFormat>Экран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Речь - великий дар природы, благодаря которому люди получают широкие возможности общения друг с другом. Говорить умеют почти все, но говорить правильно, лишь единицы.    Речь для нас является одной из главных потребностей.  Без неё человек не имел бы возможности получать и передавать большое количество информации.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Dima</dc:creator>
  <cp:lastModifiedBy>пк</cp:lastModifiedBy>
  <cp:revision>39</cp:revision>
  <dcterms:created xsi:type="dcterms:W3CDTF">2010-02-09T14:43:27Z</dcterms:created>
  <dcterms:modified xsi:type="dcterms:W3CDTF">2024-12-09T10:21:57Z</dcterms:modified>
</cp:coreProperties>
</file>