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sldIdLst>
    <p:sldId id="266" r:id="rId2"/>
    <p:sldId id="267" r:id="rId3"/>
    <p:sldId id="257" r:id="rId4"/>
    <p:sldId id="258" r:id="rId5"/>
    <p:sldId id="259" r:id="rId6"/>
    <p:sldId id="260" r:id="rId7"/>
    <p:sldId id="263" r:id="rId8"/>
    <p:sldId id="261" r:id="rId9"/>
    <p:sldId id="264" r:id="rId10"/>
    <p:sldId id="268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582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36C9E-8EC6-41DC-858E-09D10D3D0663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BD48E0-F083-4771-ACC3-2069EBAD73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349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A01C-BA9C-43A1-817A-FCAE243A89C1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76B1ECC-9E67-4545-BC5D-24362564D95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A01C-BA9C-43A1-817A-FCAE243A89C1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B1ECC-9E67-4545-BC5D-24362564D9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A01C-BA9C-43A1-817A-FCAE243A89C1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B1ECC-9E67-4545-BC5D-24362564D9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A01C-BA9C-43A1-817A-FCAE243A89C1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B1ECC-9E67-4545-BC5D-24362564D9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A01C-BA9C-43A1-817A-FCAE243A89C1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B1ECC-9E67-4545-BC5D-24362564D95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A01C-BA9C-43A1-817A-FCAE243A89C1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B1ECC-9E67-4545-BC5D-24362564D9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A01C-BA9C-43A1-817A-FCAE243A89C1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B1ECC-9E67-4545-BC5D-24362564D9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A01C-BA9C-43A1-817A-FCAE243A89C1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B1ECC-9E67-4545-BC5D-24362564D9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A01C-BA9C-43A1-817A-FCAE243A89C1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B1ECC-9E67-4545-BC5D-24362564D9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A01C-BA9C-43A1-817A-FCAE243A89C1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B1ECC-9E67-4545-BC5D-24362564D95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A01C-BA9C-43A1-817A-FCAE243A89C1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B1ECC-9E67-4545-BC5D-24362564D95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A12A01C-BA9C-43A1-817A-FCAE243A89C1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76B1ECC-9E67-4545-BC5D-24362564D95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25383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ИНКЛЮЗИВНОЕ       </a:t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>
                <a:solidFill>
                  <a:srgbClr val="0070C0"/>
                </a:solidFill>
              </a:rPr>
              <a:t>                         ОБРАЗОВАНИЕ</a:t>
            </a:r>
            <a:endParaRPr lang="ru-RU" dirty="0"/>
          </a:p>
        </p:txBody>
      </p:sp>
      <p:pic>
        <p:nvPicPr>
          <p:cNvPr id="4" name="Содержимое 3" descr="inklyuziya_oblozhk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67944" y="1124743"/>
            <a:ext cx="4392488" cy="3888433"/>
          </a:xfrm>
        </p:spPr>
      </p:pic>
    </p:spTree>
    <p:extLst>
      <p:ext uri="{BB962C8B-B14F-4D97-AF65-F5344CB8AC3E}">
        <p14:creationId xmlns:p14="http://schemas.microsoft.com/office/powerpoint/2010/main" val="212395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4" descr="npmid-376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404664"/>
            <a:ext cx="8352928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216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183880" cy="418795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3600" b="1" i="1" dirty="0" smtClean="0">
                <a:solidFill>
                  <a:schemeClr val="accent6">
                    <a:lumMod val="75000"/>
                  </a:schemeClr>
                </a:solidFill>
                <a:latin typeface="Segoe Script" pitchFamily="34" charset="0"/>
              </a:rPr>
              <a:t>СПАСИБО</a:t>
            </a:r>
          </a:p>
          <a:p>
            <a:pPr marL="0" indent="0" algn="ctr">
              <a:buNone/>
            </a:pPr>
            <a:r>
              <a:rPr lang="ru-RU" sz="3600" b="1" i="1" dirty="0" smtClean="0">
                <a:solidFill>
                  <a:schemeClr val="accent6">
                    <a:lumMod val="75000"/>
                  </a:schemeClr>
                </a:solidFill>
                <a:latin typeface="Segoe Script" pitchFamily="34" charset="0"/>
              </a:rPr>
              <a:t>ЗА ВНИМАНИЕ.</a:t>
            </a:r>
            <a:endParaRPr lang="ru-RU" sz="3600" b="1" i="1" dirty="0">
              <a:solidFill>
                <a:schemeClr val="accent6">
                  <a:lumMod val="75000"/>
                </a:schemeClr>
              </a:solidFill>
              <a:latin typeface="Segoe Script" pitchFamily="34" charset="0"/>
            </a:endParaRPr>
          </a:p>
        </p:txBody>
      </p:sp>
      <p:pic>
        <p:nvPicPr>
          <p:cNvPr id="4" name="Picture 2" descr="F:\инклюзия\jongerenkerk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48680"/>
            <a:ext cx="8424936" cy="59251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2702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589240"/>
            <a:ext cx="8183880" cy="4458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image0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8064895" cy="5544616"/>
          </a:xfrm>
        </p:spPr>
      </p:pic>
    </p:spTree>
    <p:extLst>
      <p:ext uri="{BB962C8B-B14F-4D97-AF65-F5344CB8AC3E}">
        <p14:creationId xmlns:p14="http://schemas.microsoft.com/office/powerpoint/2010/main" val="174143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0696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</a:t>
            </a:r>
          </a:p>
          <a:p>
            <a:pPr marL="0" lvl="0" indent="0" algn="ctr">
              <a:buNone/>
            </a:pPr>
            <a:r>
              <a:rPr lang="ru-RU" b="1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Задачи </a:t>
            </a:r>
            <a:r>
              <a:rPr lang="ru-RU" b="1" i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инклюзивного образования в ДОУ:</a:t>
            </a:r>
            <a:r>
              <a:rPr lang="ru-RU" dirty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Monotype Corsiva" pitchFamily="66" charset="0"/>
              </a:rPr>
            </a:br>
            <a:endParaRPr lang="ru-RU" b="1" dirty="0">
              <a:latin typeface="Monotype Corsiva" pitchFamily="66" charset="0"/>
            </a:endParaRPr>
          </a:p>
          <a:p>
            <a:pPr lvl="0"/>
            <a:r>
              <a:rPr lang="ru-RU" b="1" dirty="0" smtClean="0">
                <a:solidFill>
                  <a:srgbClr val="008000"/>
                </a:solidFill>
                <a:latin typeface="Monotype Corsiva" pitchFamily="66" charset="0"/>
              </a:rPr>
              <a:t>Создание </a:t>
            </a:r>
            <a:r>
              <a:rPr lang="ru-RU" b="1" dirty="0">
                <a:solidFill>
                  <a:srgbClr val="008000"/>
                </a:solidFill>
                <a:latin typeface="Monotype Corsiva" pitchFamily="66" charset="0"/>
              </a:rPr>
              <a:t>условий для успешной интеграции детей с нарушениями развития</a:t>
            </a:r>
          </a:p>
          <a:p>
            <a:pPr lvl="0"/>
            <a:r>
              <a:rPr lang="ru-RU" b="1" dirty="0">
                <a:solidFill>
                  <a:srgbClr val="008000"/>
                </a:solidFill>
                <a:latin typeface="Monotype Corsiva" pitchFamily="66" charset="0"/>
              </a:rPr>
              <a:t>Обеспечение </a:t>
            </a:r>
            <a:r>
              <a:rPr lang="ru-RU" b="1" dirty="0" err="1">
                <a:solidFill>
                  <a:srgbClr val="008000"/>
                </a:solidFill>
                <a:latin typeface="Monotype Corsiva" pitchFamily="66" charset="0"/>
              </a:rPr>
              <a:t>абилитации</a:t>
            </a:r>
            <a:r>
              <a:rPr lang="ru-RU" b="1" dirty="0">
                <a:solidFill>
                  <a:srgbClr val="008000"/>
                </a:solidFill>
                <a:latin typeface="Monotype Corsiva" pitchFamily="66" charset="0"/>
              </a:rPr>
              <a:t> (социализации, адаптации) детей с особыми потребностями</a:t>
            </a:r>
          </a:p>
          <a:p>
            <a:pPr lvl="0"/>
            <a:r>
              <a:rPr lang="ru-RU" b="1" dirty="0">
                <a:solidFill>
                  <a:srgbClr val="008000"/>
                </a:solidFill>
                <a:latin typeface="Monotype Corsiva" pitchFamily="66" charset="0"/>
              </a:rPr>
              <a:t>Обеспечение эмоционально- нравственного развития воспитанников</a:t>
            </a:r>
          </a:p>
          <a:p>
            <a:pPr lvl="0"/>
            <a:r>
              <a:rPr lang="ru-RU" b="1" dirty="0">
                <a:solidFill>
                  <a:srgbClr val="008000"/>
                </a:solidFill>
                <a:latin typeface="Monotype Corsiva" pitchFamily="66" charset="0"/>
              </a:rPr>
              <a:t>Поиск видов коммуникации и творчества , которые были бы доступны и интересны каждому ребёнку</a:t>
            </a:r>
          </a:p>
          <a:p>
            <a:pPr lvl="0"/>
            <a:r>
              <a:rPr lang="ru-RU" b="1" dirty="0">
                <a:solidFill>
                  <a:srgbClr val="008000"/>
                </a:solidFill>
                <a:latin typeface="Monotype Corsiva" pitchFamily="66" charset="0"/>
              </a:rPr>
              <a:t>Профилактика </a:t>
            </a:r>
            <a:r>
              <a:rPr lang="ru-RU" b="1" dirty="0" err="1">
                <a:solidFill>
                  <a:srgbClr val="008000"/>
                </a:solidFill>
                <a:latin typeface="Monotype Corsiva" pitchFamily="66" charset="0"/>
              </a:rPr>
              <a:t>дезадаптации</a:t>
            </a:r>
            <a:r>
              <a:rPr lang="ru-RU" b="1" dirty="0">
                <a:solidFill>
                  <a:srgbClr val="008000"/>
                </a:solidFill>
                <a:latin typeface="Monotype Corsiva" pitchFamily="66" charset="0"/>
              </a:rPr>
              <a:t> у детей, не имеющих отклонений в развитии, при поступлении в школу</a:t>
            </a:r>
          </a:p>
          <a:p>
            <a:endParaRPr lang="ru-RU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51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60672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i="1" u="sng" dirty="0" smtClean="0">
                <a:solidFill>
                  <a:schemeClr val="tx1"/>
                </a:solidFill>
              </a:rPr>
              <a:t/>
            </a:r>
            <a:br>
              <a:rPr lang="ru-RU" sz="1800" b="1" i="1" u="sng" dirty="0" smtClean="0">
                <a:solidFill>
                  <a:schemeClr val="tx1"/>
                </a:solidFill>
              </a:rPr>
            </a:br>
            <a:r>
              <a:rPr lang="ru-RU" sz="1800" b="1" i="1" u="sng" dirty="0">
                <a:solidFill>
                  <a:schemeClr val="tx1"/>
                </a:solidFill>
              </a:rPr>
              <a:t/>
            </a:r>
            <a:br>
              <a:rPr lang="ru-RU" sz="1800" b="1" i="1" u="sng" dirty="0">
                <a:solidFill>
                  <a:schemeClr val="tx1"/>
                </a:solidFill>
              </a:rPr>
            </a:br>
            <a:r>
              <a:rPr lang="ru-RU" sz="1800" b="1" i="1" u="sng" dirty="0" smtClean="0">
                <a:solidFill>
                  <a:schemeClr val="tx1"/>
                </a:solidFill>
              </a:rPr>
              <a:t/>
            </a:r>
            <a:br>
              <a:rPr lang="ru-RU" sz="1800" b="1" i="1" u="sng" dirty="0" smtClean="0">
                <a:solidFill>
                  <a:schemeClr val="tx1"/>
                </a:solidFill>
              </a:rPr>
            </a:br>
            <a:r>
              <a:rPr lang="ru-RU" sz="1800" i="1" u="sng" dirty="0">
                <a:solidFill>
                  <a:schemeClr val="tx1"/>
                </a:solidFill>
              </a:rPr>
              <a:t/>
            </a:r>
            <a:br>
              <a:rPr lang="ru-RU" sz="1800" i="1" u="sng" dirty="0">
                <a:solidFill>
                  <a:schemeClr val="tx1"/>
                </a:solidFill>
              </a:rPr>
            </a:br>
            <a:r>
              <a:rPr lang="ru-RU" sz="1800" i="1" u="sng" dirty="0" smtClean="0">
                <a:solidFill>
                  <a:schemeClr val="tx1"/>
                </a:solidFill>
              </a:rPr>
              <a:t/>
            </a:r>
            <a:br>
              <a:rPr lang="ru-RU" sz="1800" i="1" u="sng" dirty="0" smtClean="0">
                <a:solidFill>
                  <a:schemeClr val="tx1"/>
                </a:solidFill>
              </a:rPr>
            </a:br>
            <a:r>
              <a:rPr lang="ru-RU" sz="1800" i="1" u="sng" dirty="0">
                <a:solidFill>
                  <a:schemeClr val="tx1"/>
                </a:solidFill>
              </a:rPr>
              <a:t/>
            </a:r>
            <a:br>
              <a:rPr lang="ru-RU" sz="1800" i="1" u="sng" dirty="0">
                <a:solidFill>
                  <a:schemeClr val="tx1"/>
                </a:solidFill>
              </a:rPr>
            </a:br>
            <a:r>
              <a:rPr lang="ru-RU" sz="1800" i="1" u="sng" dirty="0" smtClean="0">
                <a:solidFill>
                  <a:schemeClr val="tx1"/>
                </a:solidFill>
              </a:rPr>
              <a:t/>
            </a:r>
            <a:br>
              <a:rPr lang="ru-RU" sz="1800" i="1" u="sng" dirty="0" smtClean="0">
                <a:solidFill>
                  <a:schemeClr val="tx1"/>
                </a:solidFill>
              </a:rPr>
            </a:br>
            <a:r>
              <a:rPr lang="ru-RU" sz="1800" i="1" u="sng" dirty="0" smtClean="0">
                <a:solidFill>
                  <a:schemeClr val="tx1"/>
                </a:solidFill>
              </a:rPr>
              <a:t/>
            </a:r>
            <a:br>
              <a:rPr lang="ru-RU" sz="1800" i="1" u="sng" dirty="0" smtClean="0">
                <a:solidFill>
                  <a:schemeClr val="tx1"/>
                </a:solidFill>
              </a:rPr>
            </a:br>
            <a:r>
              <a:rPr lang="ru-RU" sz="1800" i="1" u="sng" dirty="0">
                <a:solidFill>
                  <a:schemeClr val="tx1"/>
                </a:solidFill>
              </a:rPr>
              <a:t/>
            </a:r>
            <a:br>
              <a:rPr lang="ru-RU" sz="1800" i="1" u="sng" dirty="0">
                <a:solidFill>
                  <a:schemeClr val="tx1"/>
                </a:solidFill>
              </a:rPr>
            </a:br>
            <a:r>
              <a:rPr lang="ru-RU" sz="1800" i="1" u="sng" dirty="0" smtClean="0">
                <a:solidFill>
                  <a:schemeClr val="tx1"/>
                </a:solidFill>
              </a:rPr>
              <a:t/>
            </a:r>
            <a:br>
              <a:rPr lang="ru-RU" sz="1800" i="1" u="sng" dirty="0" smtClean="0">
                <a:solidFill>
                  <a:schemeClr val="tx1"/>
                </a:solidFill>
              </a:rPr>
            </a:br>
            <a:r>
              <a:rPr lang="ru-RU" sz="1800" i="1" u="sng" dirty="0" smtClean="0">
                <a:solidFill>
                  <a:schemeClr val="tx1"/>
                </a:solidFill>
              </a:rPr>
              <a:t/>
            </a:r>
            <a:br>
              <a:rPr lang="ru-RU" sz="1800" i="1" u="sng" dirty="0" smtClean="0">
                <a:solidFill>
                  <a:schemeClr val="tx1"/>
                </a:solidFill>
              </a:rPr>
            </a:br>
            <a:r>
              <a:rPr lang="ru-RU" sz="1800" i="1" u="sng" dirty="0">
                <a:solidFill>
                  <a:schemeClr val="tx1"/>
                </a:solidFill>
              </a:rPr>
              <a:t/>
            </a:r>
            <a:br>
              <a:rPr lang="ru-RU" sz="1800" i="1" u="sng" dirty="0">
                <a:solidFill>
                  <a:schemeClr val="tx1"/>
                </a:solidFill>
              </a:rPr>
            </a:br>
            <a:r>
              <a:rPr lang="ru-RU" sz="1800" i="1" u="sng" dirty="0" smtClean="0">
                <a:solidFill>
                  <a:schemeClr val="tx1"/>
                </a:solidFill>
              </a:rPr>
              <a:t/>
            </a:r>
            <a:br>
              <a:rPr lang="ru-RU" sz="1800" i="1" u="sng" dirty="0" smtClean="0">
                <a:solidFill>
                  <a:schemeClr val="tx1"/>
                </a:solidFill>
              </a:rPr>
            </a:br>
            <a:r>
              <a:rPr lang="ru-RU" sz="1800" i="1" u="sng" dirty="0">
                <a:solidFill>
                  <a:schemeClr val="tx1"/>
                </a:solidFill>
              </a:rPr>
              <a:t/>
            </a:r>
            <a:br>
              <a:rPr lang="ru-RU" sz="1800" i="1" u="sng" dirty="0">
                <a:solidFill>
                  <a:schemeClr val="tx1"/>
                </a:solidFill>
              </a:rPr>
            </a:br>
            <a:r>
              <a:rPr lang="ru-RU" sz="1800" i="1" u="sng" dirty="0" smtClean="0">
                <a:solidFill>
                  <a:schemeClr val="tx1"/>
                </a:solidFill>
              </a:rPr>
              <a:t/>
            </a:r>
            <a:br>
              <a:rPr lang="ru-RU" sz="1800" i="1" u="sng" dirty="0" smtClean="0">
                <a:solidFill>
                  <a:schemeClr val="tx1"/>
                </a:solidFill>
              </a:rPr>
            </a:br>
            <a:r>
              <a:rPr lang="ru-RU" sz="2000" b="1" i="1" u="sng" dirty="0" smtClean="0">
                <a:solidFill>
                  <a:srgbClr val="FF0000"/>
                </a:solidFill>
              </a:rPr>
              <a:t>Принципы </a:t>
            </a:r>
            <a:r>
              <a:rPr lang="ru-RU" sz="2000" b="1" i="1" u="sng" dirty="0">
                <a:solidFill>
                  <a:srgbClr val="FF0000"/>
                </a:solidFill>
              </a:rPr>
              <a:t>инклюзивного образования в </a:t>
            </a:r>
            <a:r>
              <a:rPr lang="ru-RU" sz="2000" b="1" i="1" u="sng" dirty="0" smtClean="0">
                <a:solidFill>
                  <a:srgbClr val="FF0000"/>
                </a:solidFill>
              </a:rPr>
              <a:t>ДОУ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539552" y="548680"/>
            <a:ext cx="8229600" cy="59766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114300" indent="0" algn="ctr">
              <a:buNone/>
            </a:pPr>
            <a:r>
              <a:rPr lang="ru-RU" sz="2000" b="1" i="1" u="sng" dirty="0">
                <a:solidFill>
                  <a:srgbClr val="FF0000"/>
                </a:solidFill>
                <a:latin typeface="Segoe Script" pitchFamily="34" charset="0"/>
              </a:rPr>
              <a:t>Принципы инклюзивного образования в </a:t>
            </a:r>
            <a:r>
              <a:rPr lang="ru-RU" sz="2000" b="1" i="1" u="sng" dirty="0" smtClean="0">
                <a:solidFill>
                  <a:srgbClr val="FF0000"/>
                </a:solidFill>
                <a:latin typeface="Segoe Script" pitchFamily="34" charset="0"/>
              </a:rPr>
              <a:t>ДОУ</a:t>
            </a:r>
            <a:endParaRPr lang="ru-RU" sz="1900" b="1" i="1" dirty="0" smtClean="0">
              <a:solidFill>
                <a:srgbClr val="008000"/>
              </a:solidFill>
              <a:latin typeface="Segoe Script" pitchFamily="34" charset="0"/>
            </a:endParaRPr>
          </a:p>
          <a:p>
            <a:r>
              <a:rPr lang="ru-RU" sz="1900" b="1" i="1" dirty="0" smtClean="0">
                <a:solidFill>
                  <a:srgbClr val="008000"/>
                </a:solidFill>
                <a:latin typeface="Monotype Corsiva" pitchFamily="66" charset="0"/>
              </a:rPr>
              <a:t>Индивидуальный </a:t>
            </a:r>
            <a:r>
              <a:rPr lang="ru-RU" sz="1900" b="1" i="1" dirty="0">
                <a:solidFill>
                  <a:srgbClr val="008000"/>
                </a:solidFill>
                <a:latin typeface="Monotype Corsiva" pitchFamily="66" charset="0"/>
              </a:rPr>
              <a:t>подход: использование в работе с дошкольниками  форм и методов, учитывающих индивидуальные образовательные потребности детей</a:t>
            </a:r>
          </a:p>
          <a:p>
            <a:pPr lvl="0"/>
            <a:r>
              <a:rPr lang="ru-RU" sz="1900" b="1" i="1" dirty="0">
                <a:solidFill>
                  <a:srgbClr val="008000"/>
                </a:solidFill>
                <a:latin typeface="Monotype Corsiva" pitchFamily="66" charset="0"/>
              </a:rPr>
              <a:t>Партнерское взаимоотношение с семье: оказание психолого-педагогической помощи воспитанникам на основании запросов родителей (законных представителей)</a:t>
            </a:r>
          </a:p>
          <a:p>
            <a:pPr lvl="0"/>
            <a:r>
              <a:rPr lang="ru-RU" sz="1900" b="1" i="1" dirty="0">
                <a:solidFill>
                  <a:srgbClr val="008000"/>
                </a:solidFill>
                <a:latin typeface="Monotype Corsiva" pitchFamily="66" charset="0"/>
              </a:rPr>
              <a:t>Понимание инвалидности: коррекционно-развивающая работа с ребёнком должна быть основана на уважении его личности, особенностей, потребностей и интересов</a:t>
            </a:r>
          </a:p>
          <a:p>
            <a:pPr lvl="0"/>
            <a:r>
              <a:rPr lang="ru-RU" sz="1900" b="1" i="1" dirty="0">
                <a:solidFill>
                  <a:srgbClr val="008000"/>
                </a:solidFill>
                <a:latin typeface="Monotype Corsiva" pitchFamily="66" charset="0"/>
              </a:rPr>
              <a:t>Поддержка самостоятельной активности ребёнка</a:t>
            </a:r>
          </a:p>
          <a:p>
            <a:pPr lvl="0"/>
            <a:r>
              <a:rPr lang="ru-RU" sz="1900" b="1" i="1" dirty="0">
                <a:solidFill>
                  <a:srgbClr val="008000"/>
                </a:solidFill>
                <a:latin typeface="Monotype Corsiva" pitchFamily="66" charset="0"/>
              </a:rPr>
              <a:t>Активное включение в образовательный процесс всех участников; организация совместной деятельности детей, родителей и работников ДОУ по планированию и проведению общих мероприятий</a:t>
            </a:r>
          </a:p>
          <a:p>
            <a:pPr lvl="0"/>
            <a:r>
              <a:rPr lang="ru-RU" sz="1900" b="1" i="1" dirty="0">
                <a:solidFill>
                  <a:srgbClr val="008000"/>
                </a:solidFill>
                <a:latin typeface="Monotype Corsiva" pitchFamily="66" charset="0"/>
              </a:rPr>
              <a:t>Междисциплинарный подход: взаимодействие специалистов разных профилей</a:t>
            </a:r>
          </a:p>
          <a:p>
            <a:pPr lvl="0"/>
            <a:r>
              <a:rPr lang="ru-RU" sz="1900" b="1" i="1" dirty="0">
                <a:solidFill>
                  <a:srgbClr val="008000"/>
                </a:solidFill>
                <a:latin typeface="Monotype Corsiva" pitchFamily="66" charset="0"/>
              </a:rPr>
              <a:t>Вариативность в организации образовательно-воспитательного процесса: наличие вариативно развивающей среды (дидактических пособий, методической базы по общей и специальной педагогике)</a:t>
            </a:r>
          </a:p>
          <a:p>
            <a:pPr lvl="0"/>
            <a:r>
              <a:rPr lang="ru-RU" sz="1900" b="1" i="1" dirty="0">
                <a:solidFill>
                  <a:srgbClr val="008000"/>
                </a:solidFill>
                <a:latin typeface="Monotype Corsiva" pitchFamily="66" charset="0"/>
              </a:rPr>
              <a:t>Динамическое развитие образовательной модели детского сада: возможность открытия новых структурных подразделений, внедрения инновационных развивающих методов и средств.</a:t>
            </a:r>
          </a:p>
          <a:p>
            <a:endParaRPr lang="ru-RU" sz="1900" b="1" dirty="0">
              <a:solidFill>
                <a:srgbClr val="00800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11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u="sng" dirty="0" smtClean="0"/>
              <a:t/>
            </a:r>
            <a:br>
              <a:rPr lang="ru-RU" sz="2000" b="1" u="sng" dirty="0" smtClean="0"/>
            </a:b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2298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i="1" u="sng" dirty="0" smtClean="0">
                <a:solidFill>
                  <a:srgbClr val="C00000"/>
                </a:solidFill>
                <a:latin typeface="Monotype Corsiva" pitchFamily="66" charset="0"/>
              </a:rPr>
              <a:t>Пошаговая  </a:t>
            </a:r>
            <a:r>
              <a:rPr lang="ru-RU" sz="2400" b="1" i="1" u="sng" dirty="0">
                <a:solidFill>
                  <a:srgbClr val="C00000"/>
                </a:solidFill>
                <a:latin typeface="Monotype Corsiva" pitchFamily="66" charset="0"/>
              </a:rPr>
              <a:t>работа  ДОУ  с  детьми – инвалидами  и  с  детьми с </a:t>
            </a:r>
            <a:r>
              <a:rPr lang="ru-RU" sz="2400" b="1" i="1" u="sng" dirty="0" smtClean="0">
                <a:solidFill>
                  <a:srgbClr val="C00000"/>
                </a:solidFill>
                <a:latin typeface="Monotype Corsiva" pitchFamily="66" charset="0"/>
              </a:rPr>
              <a:t>ограниченными </a:t>
            </a:r>
            <a:r>
              <a:rPr lang="ru-RU" sz="2400" b="1" i="1" u="sng" dirty="0">
                <a:solidFill>
                  <a:srgbClr val="C00000"/>
                </a:solidFill>
                <a:latin typeface="Monotype Corsiva" pitchFamily="66" charset="0"/>
              </a:rPr>
              <a:t>возможностями здоровья</a:t>
            </a:r>
            <a:r>
              <a:rPr lang="ru-RU" sz="2400" b="1" i="1" dirty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sz="2400" b="1" i="1" dirty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2400" b="1" i="1" u="sng" dirty="0">
                <a:solidFill>
                  <a:srgbClr val="C00000"/>
                </a:solidFill>
                <a:latin typeface="Monotype Corsiva" pitchFamily="66" charset="0"/>
              </a:rPr>
              <a:t>в соответствии с требованиями </a:t>
            </a:r>
            <a:r>
              <a:rPr lang="ru-RU" sz="2400" b="1" i="1" u="sng" dirty="0" smtClean="0">
                <a:solidFill>
                  <a:srgbClr val="C00000"/>
                </a:solidFill>
                <a:latin typeface="Monotype Corsiva" pitchFamily="66" charset="0"/>
              </a:rPr>
              <a:t>ФГОС</a:t>
            </a:r>
            <a:endParaRPr lang="ru-RU" sz="2400" b="1" i="1" u="sng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 marL="0" indent="0">
              <a:buNone/>
            </a:pPr>
            <a:r>
              <a:rPr lang="ru-RU" sz="2400" b="1" i="1" u="sng" dirty="0" smtClean="0">
                <a:solidFill>
                  <a:srgbClr val="FF0000"/>
                </a:solidFill>
                <a:latin typeface="Monotype Corsiva" pitchFamily="66" charset="0"/>
              </a:rPr>
              <a:t>ШАГ </a:t>
            </a:r>
            <a:r>
              <a:rPr lang="ru-RU" sz="2400" b="1" i="1" u="sng" dirty="0">
                <a:solidFill>
                  <a:srgbClr val="FF0000"/>
                </a:solidFill>
                <a:latin typeface="Monotype Corsiva" pitchFamily="66" charset="0"/>
              </a:rPr>
              <a:t>№1</a:t>
            </a:r>
            <a:endParaRPr lang="ru-RU" sz="2400" dirty="0">
              <a:solidFill>
                <a:srgbClr val="FF0000"/>
              </a:solidFill>
              <a:latin typeface="Monotype Corsiva" pitchFamily="66" charset="0"/>
            </a:endParaRPr>
          </a:p>
          <a:p>
            <a:r>
              <a:rPr lang="ru-RU" sz="2400" dirty="0">
                <a:solidFill>
                  <a:srgbClr val="008000"/>
                </a:solidFill>
                <a:latin typeface="Monotype Corsiva" pitchFamily="66" charset="0"/>
              </a:rPr>
              <a:t>Правовое обеспечение инклюзивной образовательной среды в ОУ:</a:t>
            </a:r>
          </a:p>
          <a:p>
            <a:pPr marL="0" indent="0">
              <a:buNone/>
            </a:pPr>
            <a:r>
              <a:rPr lang="ru-RU" sz="2400" b="1" i="1" u="sng" dirty="0">
                <a:solidFill>
                  <a:srgbClr val="FF0000"/>
                </a:solidFill>
                <a:latin typeface="Monotype Corsiva" pitchFamily="66" charset="0"/>
              </a:rPr>
              <a:t>ШАГ №2</a:t>
            </a:r>
            <a:endParaRPr lang="ru-RU" sz="2400" dirty="0">
              <a:solidFill>
                <a:srgbClr val="FF0000"/>
              </a:solidFill>
              <a:latin typeface="Monotype Corsiva" pitchFamily="66" charset="0"/>
            </a:endParaRPr>
          </a:p>
          <a:p>
            <a:r>
              <a:rPr lang="ru-RU" sz="2400" dirty="0">
                <a:solidFill>
                  <a:srgbClr val="008000"/>
                </a:solidFill>
                <a:latin typeface="Monotype Corsiva" pitchFamily="66" charset="0"/>
              </a:rPr>
              <a:t>Архитектурно-планировочная среда (Универсальная среда) </a:t>
            </a:r>
          </a:p>
          <a:p>
            <a:pPr marL="0" indent="0">
              <a:buNone/>
            </a:pPr>
            <a:r>
              <a:rPr lang="ru-RU" sz="2400" b="1" i="1" u="sng" dirty="0">
                <a:solidFill>
                  <a:srgbClr val="FF0000"/>
                </a:solidFill>
                <a:latin typeface="Monotype Corsiva" pitchFamily="66" charset="0"/>
              </a:rPr>
              <a:t>ШАГ №3</a:t>
            </a:r>
            <a:endParaRPr lang="ru-RU" sz="2400" dirty="0">
              <a:solidFill>
                <a:srgbClr val="FF0000"/>
              </a:solidFill>
              <a:latin typeface="Monotype Corsiva" pitchFamily="66" charset="0"/>
            </a:endParaRPr>
          </a:p>
          <a:p>
            <a:r>
              <a:rPr lang="ru-RU" sz="2400" dirty="0">
                <a:solidFill>
                  <a:srgbClr val="008000"/>
                </a:solidFill>
                <a:latin typeface="Monotype Corsiva" pitchFamily="66" charset="0"/>
              </a:rPr>
              <a:t>Подготовка  специалистов, руководителей и </a:t>
            </a:r>
            <a:r>
              <a:rPr lang="ru-RU" sz="2400" dirty="0" err="1">
                <a:solidFill>
                  <a:srgbClr val="008000"/>
                </a:solidFill>
                <a:latin typeface="Monotype Corsiva" pitchFamily="66" charset="0"/>
              </a:rPr>
              <a:t>тьюторов</a:t>
            </a:r>
            <a:r>
              <a:rPr lang="ru-RU" sz="2400" dirty="0">
                <a:solidFill>
                  <a:srgbClr val="008000"/>
                </a:solidFill>
                <a:latin typeface="Monotype Corsiva" pitchFamily="66" charset="0"/>
              </a:rPr>
              <a:t>:</a:t>
            </a:r>
          </a:p>
          <a:p>
            <a:pPr marL="0" indent="0">
              <a:buNone/>
            </a:pPr>
            <a:r>
              <a:rPr lang="ru-RU" sz="2400" b="1" i="1" u="sng" dirty="0">
                <a:solidFill>
                  <a:srgbClr val="FF0000"/>
                </a:solidFill>
                <a:latin typeface="Monotype Corsiva" pitchFamily="66" charset="0"/>
              </a:rPr>
              <a:t>ШАГ №4</a:t>
            </a:r>
            <a:endParaRPr lang="ru-RU" sz="2400" dirty="0">
              <a:solidFill>
                <a:srgbClr val="FF0000"/>
              </a:solidFill>
              <a:latin typeface="Monotype Corsiva" pitchFamily="66" charset="0"/>
            </a:endParaRPr>
          </a:p>
          <a:p>
            <a:r>
              <a:rPr lang="ru-RU" sz="2400" dirty="0">
                <a:solidFill>
                  <a:srgbClr val="008000"/>
                </a:solidFill>
                <a:latin typeface="Monotype Corsiva" pitchFamily="66" charset="0"/>
              </a:rPr>
              <a:t>Готовность образовательного учреждения:</a:t>
            </a:r>
          </a:p>
          <a:p>
            <a:pPr marL="0" indent="0">
              <a:buNone/>
            </a:pPr>
            <a:r>
              <a:rPr lang="ru-RU" sz="2400" b="1" i="1" u="sng" dirty="0">
                <a:solidFill>
                  <a:srgbClr val="FF0000"/>
                </a:solidFill>
                <a:latin typeface="Monotype Corsiva" pitchFamily="66" charset="0"/>
              </a:rPr>
              <a:t>ШАГ №5</a:t>
            </a:r>
            <a:endParaRPr lang="ru-RU" sz="2400" dirty="0">
              <a:solidFill>
                <a:srgbClr val="FF0000"/>
              </a:solidFill>
              <a:latin typeface="Monotype Corsiva" pitchFamily="66" charset="0"/>
            </a:endParaRPr>
          </a:p>
          <a:p>
            <a:r>
              <a:rPr lang="ru-RU" sz="2400" dirty="0">
                <a:solidFill>
                  <a:srgbClr val="008000"/>
                </a:solidFill>
                <a:latin typeface="Monotype Corsiva" pitchFamily="66" charset="0"/>
              </a:rPr>
              <a:t>Требования к развивающей предметно-пространственной среде </a:t>
            </a:r>
          </a:p>
          <a:p>
            <a:endParaRPr lang="ru-RU" sz="2400" dirty="0">
              <a:solidFill>
                <a:schemeClr val="tx1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5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932395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1900" b="1" i="1" u="sng" dirty="0">
                <a:solidFill>
                  <a:srgbClr val="FF0000"/>
                </a:solidFill>
                <a:latin typeface="Monotype Corsiva" pitchFamily="66" charset="0"/>
              </a:rPr>
              <a:t>ШАГ №6</a:t>
            </a:r>
            <a:endParaRPr lang="ru-RU" sz="1900" dirty="0">
              <a:solidFill>
                <a:srgbClr val="FF0000"/>
              </a:solidFill>
              <a:latin typeface="Monotype Corsiva" pitchFamily="66" charset="0"/>
            </a:endParaRPr>
          </a:p>
          <a:p>
            <a:r>
              <a:rPr lang="ru-RU" sz="1900" b="1" dirty="0">
                <a:solidFill>
                  <a:srgbClr val="008000"/>
                </a:solidFill>
                <a:latin typeface="Monotype Corsiva" pitchFamily="66" charset="0"/>
              </a:rPr>
              <a:t>Следующим этапом осуществляется углубленное психолого-педагогическое обследование всех сфер деятельности детей данной категории, эмоционально-волевой сферы, высших психических функций, речевого развития, интеллектуального развития. Результаты данного обследования выносятся на ПМПК учреждения с целью определения дальнейшего </a:t>
            </a:r>
            <a:r>
              <a:rPr lang="ru-RU" sz="1900" b="1" dirty="0" smtClean="0">
                <a:solidFill>
                  <a:srgbClr val="008000"/>
                </a:solidFill>
                <a:latin typeface="Monotype Corsiva" pitchFamily="66" charset="0"/>
              </a:rPr>
              <a:t>образовательного </a:t>
            </a:r>
            <a:r>
              <a:rPr lang="ru-RU" sz="1900" b="1" dirty="0">
                <a:solidFill>
                  <a:srgbClr val="008000"/>
                </a:solidFill>
                <a:latin typeface="Monotype Corsiva" pitchFamily="66" charset="0"/>
              </a:rPr>
              <a:t>маршрута</a:t>
            </a:r>
            <a:r>
              <a:rPr lang="ru-RU" sz="1900" b="1" dirty="0" smtClean="0">
                <a:solidFill>
                  <a:srgbClr val="008000"/>
                </a:solidFill>
                <a:latin typeface="Monotype Corsiva" pitchFamily="66" charset="0"/>
              </a:rPr>
              <a:t>.</a:t>
            </a:r>
            <a:r>
              <a:rPr lang="ru-RU" sz="1900" b="1" i="1" u="sng" dirty="0">
                <a:solidFill>
                  <a:srgbClr val="008000"/>
                </a:solidFill>
                <a:latin typeface="Monotype Corsiva" pitchFamily="66" charset="0"/>
              </a:rPr>
              <a:t> </a:t>
            </a:r>
            <a:endParaRPr lang="ru-RU" sz="1900" b="1" i="1" u="sng" dirty="0" smtClean="0">
              <a:solidFill>
                <a:srgbClr val="008000"/>
              </a:solidFill>
              <a:latin typeface="Monotype Corsiva" pitchFamily="66" charset="0"/>
            </a:endParaRPr>
          </a:p>
          <a:p>
            <a:pPr marL="0" indent="0">
              <a:buNone/>
            </a:pPr>
            <a:r>
              <a:rPr lang="ru-RU" sz="1900" b="1" i="1" u="sng" dirty="0" smtClean="0">
                <a:solidFill>
                  <a:srgbClr val="FF0000"/>
                </a:solidFill>
                <a:latin typeface="Monotype Corsiva" pitchFamily="66" charset="0"/>
              </a:rPr>
              <a:t>ШАГ </a:t>
            </a:r>
            <a:r>
              <a:rPr lang="ru-RU" sz="1900" b="1" i="1" u="sng" dirty="0">
                <a:solidFill>
                  <a:srgbClr val="FF0000"/>
                </a:solidFill>
                <a:latin typeface="Monotype Corsiva" pitchFamily="66" charset="0"/>
              </a:rPr>
              <a:t>№ 7</a:t>
            </a:r>
            <a:endParaRPr lang="ru-RU" sz="1900" b="1" dirty="0">
              <a:solidFill>
                <a:srgbClr val="FF0000"/>
              </a:solidFill>
              <a:latin typeface="Monotype Corsiva" pitchFamily="66" charset="0"/>
            </a:endParaRPr>
          </a:p>
          <a:p>
            <a:r>
              <a:rPr lang="ru-RU" sz="1900" b="1" dirty="0">
                <a:solidFill>
                  <a:srgbClr val="008000"/>
                </a:solidFill>
                <a:latin typeface="Monotype Corsiva" pitchFamily="66" charset="0"/>
              </a:rPr>
              <a:t>Включение родителей в образовательный процесс </a:t>
            </a:r>
          </a:p>
          <a:p>
            <a:pPr marL="0" indent="0">
              <a:buNone/>
            </a:pPr>
            <a:r>
              <a:rPr lang="ru-RU" sz="1900" b="1" i="1" u="sng" dirty="0">
                <a:solidFill>
                  <a:srgbClr val="FF0000"/>
                </a:solidFill>
                <a:latin typeface="Monotype Corsiva" pitchFamily="66" charset="0"/>
              </a:rPr>
              <a:t>ШАГ №8</a:t>
            </a:r>
            <a:endParaRPr lang="ru-RU" sz="1900" b="1" dirty="0">
              <a:solidFill>
                <a:srgbClr val="FF0000"/>
              </a:solidFill>
              <a:latin typeface="Monotype Corsiva" pitchFamily="66" charset="0"/>
            </a:endParaRPr>
          </a:p>
          <a:p>
            <a:r>
              <a:rPr lang="ru-RU" sz="1900" b="1" dirty="0">
                <a:solidFill>
                  <a:srgbClr val="008000"/>
                </a:solidFill>
                <a:latin typeface="Monotype Corsiva" pitchFamily="66" charset="0"/>
              </a:rPr>
              <a:t>Далее проводится организационная работа по проектированию, разработке и утверждению образовательной программы для ребенка с ОВЗ или ребенка-инвалида. Учитывая возрастные и индивидуальные особенности ребенка, медицинские показатели, рекомендации ПМПК ДОУ, ожидания родителей, четко формулируются цели и задачи индивидуальной образовательной программы (обсуждается необходимость в дополнении или изменении учебного графика, определяются формы получения образования, режим посещения занятий, как подгрупповых, так и индивидуальных, дополнительные виды психолого-педагогического сопровождения, определение промежуточных и итоговых результатов и т.д.).</a:t>
            </a:r>
          </a:p>
          <a:p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63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b="1" i="1" u="sng" dirty="0">
                <a:solidFill>
                  <a:srgbClr val="FF0000"/>
                </a:solidFill>
                <a:latin typeface="Monotype Corsiva" pitchFamily="66" charset="0"/>
              </a:rPr>
              <a:t>ШАГ  №8</a:t>
            </a:r>
            <a:endParaRPr lang="ru-RU" sz="2600" dirty="0">
              <a:solidFill>
                <a:srgbClr val="FF0000"/>
              </a:solidFill>
              <a:latin typeface="Monotype Corsiva" pitchFamily="66" charset="0"/>
            </a:endParaRPr>
          </a:p>
          <a:p>
            <a:r>
              <a:rPr lang="ru-RU" sz="2600" dirty="0">
                <a:solidFill>
                  <a:srgbClr val="008000"/>
                </a:solidFill>
                <a:latin typeface="Monotype Corsiva" pitchFamily="66" charset="0"/>
              </a:rPr>
              <a:t>Материально-технические условия реализации образовательной программы</a:t>
            </a:r>
          </a:p>
          <a:p>
            <a:pPr marL="0" indent="0">
              <a:buNone/>
            </a:pPr>
            <a:r>
              <a:rPr lang="ru-RU" sz="2600" dirty="0">
                <a:solidFill>
                  <a:srgbClr val="008000"/>
                </a:solidFill>
                <a:latin typeface="Monotype Corsiva" pitchFamily="66" charset="0"/>
              </a:rPr>
              <a:t> </a:t>
            </a:r>
            <a:r>
              <a:rPr lang="ru-RU" sz="2600" b="1" dirty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sz="2600" b="1" dirty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2600" b="1" i="1" u="sng" dirty="0">
                <a:solidFill>
                  <a:srgbClr val="FF0000"/>
                </a:solidFill>
                <a:latin typeface="Monotype Corsiva" pitchFamily="66" charset="0"/>
              </a:rPr>
              <a:t>ШАГ №9</a:t>
            </a:r>
            <a:endParaRPr lang="ru-RU" sz="2600" b="1" dirty="0">
              <a:solidFill>
                <a:srgbClr val="FF0000"/>
              </a:solidFill>
              <a:latin typeface="Monotype Corsiva" pitchFamily="66" charset="0"/>
            </a:endParaRPr>
          </a:p>
          <a:p>
            <a:r>
              <a:rPr lang="ru-RU" sz="2600" dirty="0">
                <a:solidFill>
                  <a:srgbClr val="008000"/>
                </a:solidFill>
                <a:latin typeface="Monotype Corsiva" pitchFamily="66" charset="0"/>
              </a:rPr>
              <a:t>Финансовые условия реализации образовательной программы </a:t>
            </a:r>
          </a:p>
          <a:p>
            <a:pPr marL="0" indent="0">
              <a:buNone/>
            </a:pPr>
            <a:endParaRPr lang="ru-RU" sz="2600" b="1" i="1" u="sng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 marL="0" indent="0">
              <a:buNone/>
            </a:pPr>
            <a:r>
              <a:rPr lang="ru-RU" sz="2600" b="1" i="1" u="sng" dirty="0" smtClean="0">
                <a:solidFill>
                  <a:srgbClr val="FF0000"/>
                </a:solidFill>
                <a:latin typeface="Monotype Corsiva" pitchFamily="66" charset="0"/>
              </a:rPr>
              <a:t>ШАГ </a:t>
            </a:r>
            <a:r>
              <a:rPr lang="ru-RU" sz="2600" b="1" i="1" u="sng" dirty="0">
                <a:solidFill>
                  <a:srgbClr val="FF0000"/>
                </a:solidFill>
                <a:latin typeface="Monotype Corsiva" pitchFamily="66" charset="0"/>
              </a:rPr>
              <a:t>№10</a:t>
            </a:r>
            <a:endParaRPr lang="ru-RU" sz="2600" dirty="0">
              <a:solidFill>
                <a:srgbClr val="FF0000"/>
              </a:solidFill>
              <a:latin typeface="Monotype Corsiva" pitchFamily="66" charset="0"/>
            </a:endParaRPr>
          </a:p>
          <a:p>
            <a:r>
              <a:rPr lang="ru-RU" sz="2600" dirty="0">
                <a:solidFill>
                  <a:srgbClr val="008000"/>
                </a:solidFill>
                <a:latin typeface="Monotype Corsiva" pitchFamily="66" charset="0"/>
              </a:rPr>
              <a:t>Требования ФГОС к результатам освоения программы представлены в виде целевых ориентиров дошкольного образования.</a:t>
            </a:r>
          </a:p>
          <a:p>
            <a:endParaRPr lang="ru-RU" sz="2600" dirty="0">
              <a:solidFill>
                <a:schemeClr val="tx1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89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Рисунок 1" descr="Описание: структур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64704"/>
            <a:ext cx="8208912" cy="51015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493395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69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 lnSpcReduction="10000"/>
          </a:bodyPr>
          <a:lstStyle/>
          <a:p>
            <a:endParaRPr lang="ru-RU" sz="1800" b="1" dirty="0" smtClean="0">
              <a:solidFill>
                <a:srgbClr val="008000"/>
              </a:solidFill>
            </a:endParaRPr>
          </a:p>
          <a:p>
            <a:endParaRPr lang="ru-RU" sz="1800" b="1" dirty="0">
              <a:solidFill>
                <a:srgbClr val="008000"/>
              </a:solidFill>
            </a:endParaRPr>
          </a:p>
          <a:p>
            <a:pPr marL="114300" indent="0">
              <a:buNone/>
            </a:pPr>
            <a:r>
              <a:rPr lang="ru-RU" sz="3200" b="1" dirty="0" smtClean="0">
                <a:solidFill>
                  <a:srgbClr val="008000"/>
                </a:solidFill>
                <a:latin typeface="Monotype Corsiva" pitchFamily="66" charset="0"/>
              </a:rPr>
              <a:t>Целевые </a:t>
            </a:r>
            <a:r>
              <a:rPr lang="ru-RU" sz="3200" b="1" dirty="0">
                <a:solidFill>
                  <a:srgbClr val="008000"/>
                </a:solidFill>
                <a:latin typeface="Monotype Corsiva" pitchFamily="66" charset="0"/>
              </a:rPr>
              <a:t>ориентиры образовательной программы выступают основаниями преемственности дошкольного и начального общего образования. При соблюдении требований к условиям реализации образовательной программы целевые ориентиры предполагают формирование у дошкольников предпосылок учебной деятельности на этапе завершения ими дошкольного образования. </a:t>
            </a:r>
          </a:p>
          <a:p>
            <a:pPr marL="114300" indent="0">
              <a:buNone/>
            </a:pPr>
            <a:r>
              <a:rPr lang="ru-RU" sz="3200" b="1" dirty="0">
                <a:solidFill>
                  <a:srgbClr val="008000"/>
                </a:solidFill>
                <a:latin typeface="Monotype Corsiva" pitchFamily="66" charset="0"/>
              </a:rPr>
              <a:t> </a:t>
            </a:r>
          </a:p>
          <a:p>
            <a:endParaRPr lang="ru-RU" sz="3200" dirty="0">
              <a:solidFill>
                <a:srgbClr val="00800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49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</TotalTime>
  <Words>336</Words>
  <Application>Microsoft Office PowerPoint</Application>
  <PresentationFormat>Экран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Аптека</vt:lpstr>
      <vt:lpstr>ИНКЛЮЗИВНОЕ                                 ОБРАЗОВАНИЕ</vt:lpstr>
      <vt:lpstr>Презентация PowerPoint</vt:lpstr>
      <vt:lpstr>Презентация PowerPoint</vt:lpstr>
      <vt:lpstr>               Принципы инклюзивного образования в ДОУ 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Пошаговая работа ДОУ с детьми – инвалидами и с ОВЗ  в соответствии с требованиями ФГОС</dc:title>
  <dc:creator>User</dc:creator>
  <cp:lastModifiedBy>User</cp:lastModifiedBy>
  <cp:revision>24</cp:revision>
  <dcterms:created xsi:type="dcterms:W3CDTF">2016-04-01T03:06:17Z</dcterms:created>
  <dcterms:modified xsi:type="dcterms:W3CDTF">2016-05-17T23:13:46Z</dcterms:modified>
</cp:coreProperties>
</file>