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CC"/>
    <a:srgbClr val="990099"/>
    <a:srgbClr val="00CC00"/>
    <a:srgbClr val="FF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1708-1A66-4158-BA81-ED761047704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77C7-2739-41A6-A69A-E4D49982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16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1708-1A66-4158-BA81-ED761047704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77C7-2739-41A6-A69A-E4D49982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21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1708-1A66-4158-BA81-ED761047704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77C7-2739-41A6-A69A-E4D49982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41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1708-1A66-4158-BA81-ED761047704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77C7-2739-41A6-A69A-E4D49982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16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1708-1A66-4158-BA81-ED761047704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77C7-2739-41A6-A69A-E4D49982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77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1708-1A66-4158-BA81-ED761047704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77C7-2739-41A6-A69A-E4D49982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7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1708-1A66-4158-BA81-ED761047704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77C7-2739-41A6-A69A-E4D49982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29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1708-1A66-4158-BA81-ED761047704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77C7-2739-41A6-A69A-E4D49982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75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1708-1A66-4158-BA81-ED761047704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77C7-2739-41A6-A69A-E4D49982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1708-1A66-4158-BA81-ED761047704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77C7-2739-41A6-A69A-E4D49982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5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1708-1A66-4158-BA81-ED761047704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77C7-2739-41A6-A69A-E4D49982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21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01708-1A66-4158-BA81-ED761047704C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877C7-2739-41A6-A69A-E4D49982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645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2448271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Игра «Что? Где? Почему?</a:t>
            </a:r>
            <a:br>
              <a:rPr lang="ru-RU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Организация экспериментирования с детьми дошкольного возраста в процессе развития познавательно-исследовательской деятельности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6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Администратор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b="1" u="sng" dirty="0"/>
              <a:t> </a:t>
            </a:r>
            <a:r>
              <a:rPr lang="ru-RU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 месту проведения опытов: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групповой комнате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участке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лесу, в поле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382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Администратор\Desktop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b="1" u="sng" dirty="0"/>
              <a:t> </a:t>
            </a:r>
            <a:r>
              <a:rPr lang="ru-RU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 количеству детей: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Индивидуальные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(1 – 4 ребенка)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Групповые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(5 – 10 детей)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Коллективные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(вся группа)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34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Администратор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26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8"/>
            <a:ext cx="7715200" cy="1008112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причине их проведения</a:t>
            </a:r>
            <a:r>
              <a:rPr lang="ru-RU" sz="32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marL="0" lvl="0" indent="0">
              <a:buNone/>
            </a:pPr>
            <a:endParaRPr lang="ru-RU" dirty="0"/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Случайные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Запланированные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Поставленные в ответ на вопрос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ребенка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Администратор\Pictures\B01YWTCANGDUHICAJ08MMECABJGARKCAC78U97CAILKG8GCA8N45FTCA70LD3QCA5AAGUSCA9YOT10CA0YOPBOCAYIRG45CAZJSPQMCAOIZOGCCAP9ZVB5CADQN7Y8CAEAYZU1CAR8IB63CATZCYL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517632" cy="1728192"/>
          </a:xfrm>
        </p:spPr>
        <p:txBody>
          <a:bodyPr>
            <a:normAutofit/>
          </a:bodyPr>
          <a:lstStyle/>
          <a:p>
            <a:pPr lvl="0"/>
            <a:r>
              <a:rPr lang="ru-RU" sz="28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 характеру включения в педагогический процесс:</a:t>
            </a:r>
            <a:r>
              <a:rPr lang="ru-RU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b="1" u="sng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Эпизодические (проводимые от случая к случаю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Систематические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3774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Администратор\Desktop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368152"/>
          </a:xfrm>
        </p:spPr>
        <p:txBody>
          <a:bodyPr>
            <a:normAutofit/>
          </a:bodyPr>
          <a:lstStyle/>
          <a:p>
            <a:r>
              <a:rPr lang="ru-RU" sz="32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2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продолжительности:</a:t>
            </a:r>
            <a:endParaRPr lang="ru-RU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Кратковременные (от 5 до 15 минут</a:t>
            </a:r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Длительные (свыше 15 минут)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70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Администратор\Pictures\CDLX0JCAST0A34CA1B2V3WCARFHT62CA3BHNC4CAZF60GCCAGJD86MCAGOUERSCAWQJDJICAXC1AZPCAURTZM4CA0XOXS8CA36QOAXCAHA31NGCAOJSM65CA6N87E4CAJ458DJCASQ93ZHCAUSSUA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640960" cy="1512168"/>
          </a:xfrm>
        </p:spPr>
        <p:txBody>
          <a:bodyPr>
            <a:noAutofit/>
          </a:bodyPr>
          <a:lstStyle/>
          <a:p>
            <a:pPr lvl="0"/>
            <a:r>
              <a:rPr lang="ru-RU" sz="3200" b="1" u="sng" dirty="0">
                <a:solidFill>
                  <a:srgbClr val="000099"/>
                </a:solidFill>
              </a:rPr>
              <a:t>По количеству наблюдений за одним и тем же объектом:</a:t>
            </a:r>
            <a:r>
              <a:rPr lang="ru-RU" sz="3200" dirty="0">
                <a:solidFill>
                  <a:srgbClr val="000099"/>
                </a:solidFill>
              </a:rPr>
              <a:t/>
            </a:r>
            <a:br>
              <a:rPr lang="ru-RU" sz="3200" dirty="0">
                <a:solidFill>
                  <a:srgbClr val="000099"/>
                </a:solidFill>
              </a:rPr>
            </a:br>
            <a:endParaRPr lang="ru-RU" sz="3200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065315"/>
          </a:xfrm>
        </p:spPr>
        <p:txBody>
          <a:bodyPr/>
          <a:lstStyle/>
          <a:p>
            <a:pPr marL="0" lv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Однократные                      Многократные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907704" y="1944599"/>
            <a:ext cx="1800200" cy="108012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508104" y="1941984"/>
            <a:ext cx="1706488" cy="139330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11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Администратор\Pictures\R0N376CAE3GNVACASF1778CATJO3CECA3OFP15CA2N65DQCAZ1HXHFCA70MDXECA7DVRSQCAF74RYBCALQCDLFCAROZIXGCAJOUFCACAE8NC5PCADIKGC3CAUK7HB4CAHK20WLCA9DYPD6CAK5I1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 месту в цикле:</a:t>
            </a:r>
            <a:r>
              <a:rPr lang="ru-RU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184576"/>
          </a:xfrm>
        </p:spPr>
        <p:txBody>
          <a:bodyPr/>
          <a:lstStyle/>
          <a:p>
            <a:pPr marL="0" lv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3528" y="1412776"/>
            <a:ext cx="338437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Первичные</a:t>
            </a:r>
          </a:p>
        </p:txBody>
      </p:sp>
      <p:sp>
        <p:nvSpPr>
          <p:cNvPr id="6" name="Овал 5"/>
          <p:cNvSpPr/>
          <p:nvPr/>
        </p:nvSpPr>
        <p:spPr>
          <a:xfrm>
            <a:off x="2555776" y="4005064"/>
            <a:ext cx="374441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Повторные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932040" y="1565176"/>
            <a:ext cx="3816424" cy="18638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Заключительные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итоговые</a:t>
            </a:r>
          </a:p>
        </p:txBody>
      </p:sp>
    </p:spTree>
    <p:extLst>
      <p:ext uri="{BB962C8B-B14F-4D97-AF65-F5344CB8AC3E}">
        <p14:creationId xmlns:p14="http://schemas.microsoft.com/office/powerpoint/2010/main" val="128324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Администратор\Pictures\VH4LK8CA7ZS87HCA8QTLMYCA8QDGTNCA862C8ICA0948TCCA7170T9CA5NP1DGCAP9RS3HCA3QKL3UCAPUT9AWCA90LJA2CA90FFSLCA6W01E9CACNBC9SCA148AY1CA1AOZGFCAD9BEW2CADFX4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1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характеру мыслительных операций: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Констатирующие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(позволяющие увидеть какое-то одно состояние объекта или одно явление вне связи с другими объектами и явлениями)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Сравнительные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(позволяющие увидеть динамику процесса или отметить изменения в состоянии объекта)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Обобщающие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(эксперименты, в которых прослеживаются общие закономерности процесса, изучаемого ранее по отдельным этапам)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73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Администратор\Pictures\TTKGBPCAISAAQXCAOVQK1BCAT8R9VGCAD1BRS6CANQVW1ICAZ76P2PCAAO4227CASDCBL2CA8HA0OMCA332YEICA6JSNHPCA5OL5ZDCAX6W0I9CAZUZWKQCA4WIWXICAW1P4UMCAD5Q4AHCAMC330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Портрет героя»</a:t>
            </a:r>
            <a:r>
              <a:rPr lang="ru-RU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9"/>
            <a:ext cx="4896544" cy="5400599"/>
          </a:xfrm>
        </p:spPr>
        <p:txBody>
          <a:bodyPr>
            <a:normAutofit fontScale="55000" lnSpcReduction="20000"/>
          </a:bodyPr>
          <a:lstStyle/>
          <a:p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Длина </a:t>
            </a:r>
            <a:r>
              <a:rPr lang="ru-RU" sz="33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тела 60—90 см, масса — до 24 кг, осенью, перед спячкой — до 34 кг. Форма массивного тела своеобразна. Шея короткая, почти незаметная. Ноги короткие, массивные, опирающиеся на землю всей ступнёй. На пальцах — длинные тупые когти, приспособленные к рытью.</a:t>
            </a:r>
          </a:p>
          <a:p>
            <a:r>
              <a:rPr lang="ru-RU" sz="33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Шерсть грубая. Окраска спины и боков — </a:t>
            </a:r>
            <a:r>
              <a:rPr lang="ru-RU" sz="33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буровато</a:t>
            </a:r>
            <a:r>
              <a:rPr lang="ru-RU" sz="33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- серая с серебристым оттенком. На морде две тёмные полосы, тянущиеся от носа к ушам.</a:t>
            </a:r>
          </a:p>
          <a:p>
            <a:r>
              <a:rPr lang="ru-RU" sz="33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Обитает в глубоких норах, которые роет по склонам песчаных холмов, лесных оврагов и балок. Ведёт ночной образ жизни. Питается он мышевидными грызунами, лягушками, ящерицами, птицами и их яйцами, насекомыми и их личинками, моллюсками, дождевыми червями, грибами, ягодами, орехами и травой. Приносит большую пользу сельскому </a:t>
            </a:r>
            <a:r>
              <a:rPr lang="ru-RU" sz="33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хозяйству.</a:t>
            </a:r>
            <a:endParaRPr lang="ru-RU" sz="33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C:\Users\Администратор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861048"/>
            <a:ext cx="3437583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74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Администратор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358641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Ушки торчком, но не большие,</a:t>
            </a:r>
            <a:br>
              <a:rPr lang="ru-RU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Хвост пушистый, но не короткий,</a:t>
            </a:r>
            <a:br>
              <a:rPr lang="ru-RU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Сам гладкий, но не твердый,</a:t>
            </a:r>
            <a:br>
              <a:rPr lang="ru-RU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Голос есть, но не человеческий</a:t>
            </a:r>
          </a:p>
        </p:txBody>
      </p:sp>
      <p:pic>
        <p:nvPicPr>
          <p:cNvPr id="1026" name="Picture 2" descr="C:\Users\Администратор\Desktop\Без названия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708920"/>
            <a:ext cx="2880320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58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Весёлые ребята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Тише едешь – дальше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будешь.</a:t>
            </a: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Без труда – не вынешь и рыбку из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пруда.</a:t>
            </a: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Берегись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автомобиля.</a:t>
            </a:r>
          </a:p>
          <a:p>
            <a:pPr marL="0" indent="0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 джазе только девочки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>
                <a:latin typeface="Times New Roman" pitchFamily="18" charset="0"/>
                <a:cs typeface="Times New Roman" pitchFamily="18" charset="0"/>
              </a:rPr>
            </a:b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288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Администратор\Pictures\R0N376CAE3GNVACASF1778CATJO3CECA3OFP15CA2N65DQCAZ1HXHFCA70MDXECA7DVRSQCAF74RYBCALQCDLFCAROZIXGCAJOUFCACAE8NC5PCADIKGC3CAUK7HB4CAHK20WLCA9DYPD6CAK5I1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Травоядное животное, обитающее около воды. Питается растительностью на мелководье рек и озер. При появлении хищника ищет спасения прямо в воде. Он в состоянии проплыть много километров. Производит на свет одного – двух малышей, которые расстаются с матерью через девять месяцев. </a:t>
            </a:r>
          </a:p>
        </p:txBody>
      </p:sp>
      <p:pic>
        <p:nvPicPr>
          <p:cNvPr id="3074" name="Picture 2" descr="C:\Users\Администратор\Desktop\Без названия (1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284984"/>
            <a:ext cx="3820269" cy="28803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68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истратор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12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Беда не ходит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одна.</a:t>
            </a: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Остаться у разбитого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корыта.</a:t>
            </a: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Коса — девичья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краса.</a:t>
            </a: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На воре шапка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горит.</a:t>
            </a: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Выше головы не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прыгнешь.</a:t>
            </a: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Заставь дурака Богу молиться, он и лоб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расшибёт.</a:t>
            </a: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Делу время — потехе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час.</a:t>
            </a: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Кончил дело — гуляй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смело.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902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2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истратор\Pictures\R0N376CAE3GNVACASF1778CATJO3CECA3OFP15CA2N65DQCAZ1HXHFCA70MDXECA7DVRSQCAF74RYBCALQCDLFCAROZIXGCAJOUFCACAE8NC5PCADIKGC3CAUK7HB4CAHK20WLCA9DYPD6CAK5I1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Какую 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роль играет экспериментирование в развитии ребенка-дошкольника?»</a:t>
            </a:r>
            <a:r>
              <a:rPr lang="ru-RU" sz="27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экспериментирования способствует формированию у детей познавательного интереса, развивает наблюдательность, мыслительную деятельность. По мнению академика Н.Н. </a:t>
            </a:r>
            <a:r>
              <a:rPr lang="ru-RU" sz="3400" b="1" dirty="0" err="1">
                <a:latin typeface="Times New Roman" pitchFamily="18" charset="0"/>
                <a:cs typeface="Times New Roman" pitchFamily="18" charset="0"/>
              </a:rPr>
              <a:t>Подъякова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 в деятельности экспериментирования ребенок выступает как своеобразный  исследователь, самостоятельно воздействующий различными способами на окружающие его предметы и явления с целью более полного их познания и освоения.  В ходе экспериментальной деятельности создаются ситуации, которые ребенок разрешает посредством проведения опыта и,  анализируя, делает вывод, самостоятельно овладевая представлением о том или ином законе или явлении.</a:t>
            </a:r>
          </a:p>
          <a:p>
            <a:pPr marL="0" indent="0"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	Основная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задача ДОУ поддержать и развить в ребенке интерес к исследованиям, открытиям, создать необходимые для этого условия.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439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дминистратор\Pictures\TTKGBPCAISAAQXCAOVQK1BCAT8R9VGCAD1BRS6CANQVW1ICAZ76P2PCAAO4227CASDCBL2CA8HA0OMCA332YEICA6JSNHPCA5OL5ZDCAX6W0I9CAZUZWKQCA4WIWXICAW1P4UMCAD5Q4AHCAMC330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процессе экспериментальной деятельности у детей,  развивается?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Любознательность</a:t>
            </a:r>
          </a:p>
          <a:p>
            <a:pPr lvl="0"/>
            <a:r>
              <a:rPr lang="ru-RU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Наблюдательность</a:t>
            </a:r>
          </a:p>
          <a:p>
            <a:pPr lvl="0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Инициативность</a:t>
            </a:r>
          </a:p>
          <a:p>
            <a:pPr lvl="0"/>
            <a:r>
              <a:rPr lang="ru-RU" b="1" dirty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Активность</a:t>
            </a:r>
          </a:p>
          <a:p>
            <a:pPr lvl="0"/>
            <a:r>
              <a:rPr lang="ru-RU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Эмоциональность</a:t>
            </a:r>
          </a:p>
          <a:p>
            <a:pPr lvl="0"/>
            <a:r>
              <a:rPr lang="ru-RU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Настойчивость</a:t>
            </a:r>
          </a:p>
          <a:p>
            <a:pPr lvl="0"/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Общительность</a:t>
            </a:r>
          </a:p>
          <a:p>
            <a:pPr marL="0" indent="0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6431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дминистратор\Pictures\VH4LK8CA7ZS87HCA8QTLMYCA8QDGTNCA862C8ICA0948TCCA7170T9CA5NP1DGCAP9RS3HCA3QKL3UCAPUT9AWCA90LJA2CA90FFSLCA6W01E9CACNBC9SCA148AY1CA1AOZGFCAD9BEW2CADFX4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075240" cy="1156990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Назовите 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 работы по развитию познавательно-исследовательской деятельности с детьми 5-7 лет?</a:t>
            </a:r>
            <a:r>
              <a:rPr lang="ru-RU" sz="27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*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Наблюдение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* Экспериментирование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Исследовательская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деятельность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Конструирование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Развивающие  игры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Беседа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Рассказ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Создание коллекций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*Проектная деятельность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*Проблемные ситуации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3154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дминистратор\Pictures\RDXYDXCA63BVLXCA73WKAWCAP17P4RCAJ1M29HCANIXZKYCAEUMIV1CA3PMT23CAF95QU2CA9847SLCAFK05QCCAH1H26YCAGN9XTECAL3W4VZCAKQ8K3TCANWCDLVCA2ODQR4CARQ0MTVCACL2QV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работы с детьми младшего возраста по познавательному развитию?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*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Наблюдения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Исследовательская деятельность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Конструирование экспериментирование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*Предметно-манипуляторная игра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*Развивающие игры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*Встречи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природой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*Ситуативные разговоры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10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дминистратор\Pictures\FAN9OUCA315E4VCAFDMVG7CAN1JCUVCALRE1YLCA48IH07CANK63VYCAWPPLYBCAD4TYXFCAOL48H7CADNVJ6FCA9MHHXMCAL8WZRNCAA2XP5JCAATSLGWCAZDOPRECA7N8E35CA45LKH6CA10FOM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Постройте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верную структуру занятия-экспериментирования?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1.Постановка исследовательской задачи в виде того или иного варианта проблемной ситуации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2.Уточнение правил безопасности жизнедеятельности в ходе осуществления экспериментирования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3.Уточнение плана исследования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4.Выбор оборудования, самостоятельное его размещение детьми в зоне исследования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5.Распределение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детей на подгруппы, выбор ведущих, помогающих организовать сверстников, комментирующих ход и результаты совместной деятельности детей в группах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6.Анализ и обобщение полученных детьми результатов экспериментирования.</a:t>
            </a:r>
          </a:p>
          <a:p>
            <a:pPr marL="0" indent="0">
              <a:buNone/>
            </a:pPr>
            <a:r>
              <a:rPr lang="ru-RU" sz="3600" b="1" dirty="0"/>
              <a:t> 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22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Администратор\Pictures\CDLX0JCAST0A34CA1B2V3WCARFHT62CA3BHNC4CAZF60GCCAGJD86MCAGOUERSCAWQJDJICAXC1AZPCAURTZM4CA0XOXS8CA36QOAXCAHA31NGCAOJSM65CA6N87E4CAJ458DJCASQ93ZHCAUSSUA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каким принципам можно квалифицировать эксперименты?</a:t>
            </a:r>
            <a:r>
              <a:rPr lang="ru-RU" sz="27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b="1" u="sng" dirty="0">
                <a:solidFill>
                  <a:srgbClr val="000099"/>
                </a:solidFill>
              </a:rPr>
              <a:t> </a:t>
            </a:r>
            <a:r>
              <a:rPr lang="ru-RU" sz="28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 характеру объектов, используемых в эксперименте:</a:t>
            </a:r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Опыты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 растениями</a:t>
            </a:r>
          </a:p>
          <a:p>
            <a:pPr marL="0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Опыты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 животными</a:t>
            </a:r>
          </a:p>
          <a:p>
            <a:pPr marL="0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Опыты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 объектами неживой природы</a:t>
            </a:r>
          </a:p>
          <a:p>
            <a:pPr marL="0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Опыты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объектом которых является человек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51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522</Words>
  <Application>Microsoft Office PowerPoint</Application>
  <PresentationFormat>Экран (4:3)</PresentationFormat>
  <Paragraphs>119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Игра «Что? Где? Почему? Организация экспериментирования с детьми дошкольного возраста в процессе развития познавательно-исследовательской деятельности </vt:lpstr>
      <vt:lpstr>Презентация PowerPoint</vt:lpstr>
      <vt:lpstr>Презентация PowerPoint</vt:lpstr>
      <vt:lpstr>  Какую роль играет экспериментирование в развитии ребенка-дошкольника?»   </vt:lpstr>
      <vt:lpstr> В процессе экспериментальной деятельности у детей,  развивается? </vt:lpstr>
      <vt:lpstr>     Назовите формы работы по развитию познавательно-исследовательской деятельности с детьми 5-7 лет?   </vt:lpstr>
      <vt:lpstr> Формы работы с детьми младшего возраста по познавательному развитию? </vt:lpstr>
      <vt:lpstr>  Постройте верную структуру занятия-экспериментирования?   </vt:lpstr>
      <vt:lpstr>   По каким принципам можно квалифицировать эксперименты?   </vt:lpstr>
      <vt:lpstr>Презентация PowerPoint</vt:lpstr>
      <vt:lpstr>Презентация PowerPoint</vt:lpstr>
      <vt:lpstr>По причине их проведения: </vt:lpstr>
      <vt:lpstr>По характеру включения в педагогический процесс: </vt:lpstr>
      <vt:lpstr>По продолжительности:</vt:lpstr>
      <vt:lpstr>По количеству наблюдений за одним и тем же объектом: </vt:lpstr>
      <vt:lpstr>По месту в цикле: </vt:lpstr>
      <vt:lpstr> По характеру мыслительных операций: </vt:lpstr>
      <vt:lpstr> «Портрет героя» </vt:lpstr>
      <vt:lpstr>Ушки торчком, но не большие, Хвост пушистый, но не короткий, Сам гладкий, но не твердый, Голос есть, но не человеческий</vt:lpstr>
      <vt:lpstr>Травоядное животное, обитающее около воды. Питается растительностью на мелководье рек и озер. При появлении хищника ищет спасения прямо в воде. Он в состоянии проплыть много километров. Производит на свет одного – двух малышей, которые расстаются с матерью через девять месяцев. 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«Что? Где? Почему? Организация экспериментирования с детьми дошкольного возраста в процессе развития познавательно-исследовательской деятельности</dc:title>
  <dc:creator>DNA7 X86</dc:creator>
  <cp:lastModifiedBy>DNA7 X86</cp:lastModifiedBy>
  <cp:revision>27</cp:revision>
  <dcterms:created xsi:type="dcterms:W3CDTF">2019-12-06T01:30:35Z</dcterms:created>
  <dcterms:modified xsi:type="dcterms:W3CDTF">2019-12-10T01:01:43Z</dcterms:modified>
</cp:coreProperties>
</file>