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0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4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0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8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0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0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3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7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5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5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A57A-817D-41C7-BC58-F7BE2C704FF4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3B3F-06EC-4AE7-B60E-452C66A20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1068" y="29200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  <a:br>
              <a:rPr lang="ru-RU" b="1" dirty="0" smtClean="0"/>
            </a:br>
            <a:r>
              <a:rPr lang="ru-RU" b="1" dirty="0" smtClean="0"/>
              <a:t> центр развития ребенка -детский сад №12 </a:t>
            </a:r>
            <a:br>
              <a:rPr lang="ru-RU" b="1" dirty="0" smtClean="0"/>
            </a:br>
            <a:r>
              <a:rPr lang="ru-RU" b="1" dirty="0" smtClean="0"/>
              <a:t> г. Дальнереченск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24208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727325"/>
            <a:ext cx="35607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7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68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42910"/>
              </p:ext>
            </p:extLst>
          </p:nvPr>
        </p:nvGraphicFramePr>
        <p:xfrm>
          <a:off x="35406" y="6381328"/>
          <a:ext cx="432228" cy="274320"/>
        </p:xfrm>
        <a:graphic>
          <a:graphicData uri="http://schemas.openxmlformats.org/drawingml/2006/table">
            <a:tbl>
              <a:tblPr/>
              <a:tblGrid>
                <a:gridCol w="144076"/>
                <a:gridCol w="144076"/>
                <a:gridCol w="144076"/>
              </a:tblGrid>
              <a:tr h="58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6262" y="404664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 рабочей программы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5082" y="188640"/>
            <a:ext cx="3653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Задачи программы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2993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обеспечение равных возможностей для полноценного развития каждого ребенка независимо от места проживания, пола, нации, языка, социального статуса;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создание благоприятных условий развития детей в соответствии с их возрастными и индивидуальными особенностями;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формирование общей культуры личности детей, формирование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/>
              <a:t>обеспечение преемственности целей, задач и содержания дошкольного общего и начального общего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2673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Стремление к самостоятельности </a:t>
            </a:r>
            <a:r>
              <a:rPr lang="ru-RU" dirty="0"/>
              <a:t>Ребёнок этого возраста уже не нуждается в помощи и опеке взрослых. Открыто заявляет о своих правах и пытается устанавливать собственные правила.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5968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Этические представления </a:t>
            </a:r>
            <a:r>
              <a:rPr lang="ru-RU" dirty="0"/>
              <a:t>Дети этого возраста учатся понимать чувства других, сопереживать, выходить из трудных ситуаций в общении.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Творческие способности </a:t>
            </a:r>
            <a:r>
              <a:rPr lang="ru-RU" dirty="0"/>
              <a:t>В 4-5 лет у ребёнка активно развивается воображение. Он живёт в собственном мире сказок, создаёт целые страны на основе своих фантазий.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1705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Игровая деятельность </a:t>
            </a:r>
            <a:r>
              <a:rPr lang="ru-RU" dirty="0"/>
              <a:t>Игра становится более многогранной. Она приобретает сюжетно-ролевую направленность: дети играют в больницу, магазин, войну, разыгрывают любимые сказки.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382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Эмоции</a:t>
            </a:r>
            <a:r>
              <a:rPr lang="ru-RU" dirty="0"/>
              <a:t> Дети этого возраста очень эмоционально воспринимают не только похвалу, но и замечания, они очень чувствительны и ранимы. Поэтому, наказывая и ругая их, слова нужно подбирать с большой осторожностью.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Страхи</a:t>
            </a:r>
            <a:r>
              <a:rPr lang="ru-RU" dirty="0"/>
              <a:t> Безудержность детской фантазии в 4-5 лет может порождать разнообразные страхи и кошмары.</a:t>
            </a:r>
          </a:p>
        </p:txBody>
      </p:sp>
    </p:spTree>
    <p:extLst>
      <p:ext uri="{BB962C8B-B14F-4D97-AF65-F5344CB8AC3E}">
        <p14:creationId xmlns:p14="http://schemas.microsoft.com/office/powerpoint/2010/main" val="32477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994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017" y="764704"/>
            <a:ext cx="7999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1. Ребенок овладевает основными культурными способами деятельности.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2.Ребенок обладает установкой положительного отношения к миру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3 .Ребенок обладает развитым воображением.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4 . Ребенок достаточно хорошо владеет устной речью.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5. У ребенка развита крупная и мелкая моторика.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6. Ребенок способен к волевым усилиям.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7. Ребенок проявляет любознательность.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8. Ребенок способен к принятию собственных решений, опираясь на свои знания и умения в различных видах деятельности.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25" y="0"/>
            <a:ext cx="9252520" cy="682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68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Особенности ежедневной организации жизни и деятельности воспитанников.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600200"/>
          <a:ext cx="7416823" cy="4349148"/>
        </p:xfrm>
        <a:graphic>
          <a:graphicData uri="http://schemas.openxmlformats.org/drawingml/2006/table">
            <a:tbl>
              <a:tblPr/>
              <a:tblGrid>
                <a:gridCol w="5328591"/>
                <a:gridCol w="1080120"/>
                <a:gridCol w="1008112"/>
              </a:tblGrid>
              <a:tr h="160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Режимные процессы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Холодный период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Теплый период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Приём детей, утренняя гимнастика,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7.30 - 8.25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7.30- 8.25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Подготовка к завтраку, завтрак,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8.25 - 8.50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8.25- 8.50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Совместная образовательная и самостоятельная деятельность детей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8.50- 10.50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8.50- 9.30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Подготовка к прогулке, прогулка,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10.50-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11.40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9.30-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11.40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Возвращение с прогулки,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11.40- 12.00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11.40-12.00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Подготовка к обеду, обед,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12.00- 12.30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12.00- 12.30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Подготовка ко сну, дневной сон,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12.30- 15.00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12.30- 15.00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Подъём, воздушно-водные процедуры,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15.00-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15.20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15.00-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15.20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Подготовка к ужину, ужин,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15.20- 15.30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15.20- 15.30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Совместная образовательная  и самостоятельная деятельность детей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15.30- 16.50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15.30- 16.00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Подготовка к прогулке, прогулка, образовательная деятельность, осуществляемая в ходе режимных моментов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16.50- 18.00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16.00- 18.00</a:t>
                      </a:r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38201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Содержание Программы реализуется при пятидневной рабочей неделе с выходными днями: суббота, воскресенье и праздничные дни и рассчитано на 10,5 часовое пребывание детей в дошкольном учреждении. </a:t>
            </a:r>
          </a:p>
          <a:p>
            <a:pPr algn="ctr"/>
            <a:r>
              <a:rPr lang="ru-RU" b="1" dirty="0"/>
              <a:t>Режим дня</a:t>
            </a:r>
          </a:p>
        </p:txBody>
      </p:sp>
    </p:spTree>
    <p:extLst>
      <p:ext uri="{BB962C8B-B14F-4D97-AF65-F5344CB8AC3E}">
        <p14:creationId xmlns:p14="http://schemas.microsoft.com/office/powerpoint/2010/main" val="39819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68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0962"/>
              </p:ext>
            </p:extLst>
          </p:nvPr>
        </p:nvGraphicFramePr>
        <p:xfrm>
          <a:off x="35406" y="6381328"/>
          <a:ext cx="432228" cy="274320"/>
        </p:xfrm>
        <a:graphic>
          <a:graphicData uri="http://schemas.openxmlformats.org/drawingml/2006/table">
            <a:tbl>
              <a:tblPr/>
              <a:tblGrid>
                <a:gridCol w="144076"/>
                <a:gridCol w="144076"/>
                <a:gridCol w="144076"/>
              </a:tblGrid>
              <a:tr h="58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380" y="237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Особенности традиционных праздников, событий, культурно-массовых и спортивных мероприятий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41294" y="908720"/>
            <a:ext cx="194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Традиции группы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" y="1600200"/>
          <a:ext cx="7848872" cy="4373284"/>
        </p:xfrm>
        <a:graphic>
          <a:graphicData uri="http://schemas.openxmlformats.org/drawingml/2006/table">
            <a:tbl>
              <a:tblPr/>
              <a:tblGrid>
                <a:gridCol w="2160240"/>
                <a:gridCol w="5688632"/>
              </a:tblGrid>
              <a:tr h="1058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MS Mincho"/>
                          <a:cs typeface="Times New Roman"/>
                        </a:rPr>
                        <a:t>Ежегодные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MS Mincho"/>
                          <a:cs typeface="Times New Roman"/>
                        </a:rPr>
                        <a:t>Новоселье, День защиты детей, День знаний, День матери, Новый год, День защитника отечества, походы, , 8 марта, субботник, физкультурные и </a:t>
                      </a:r>
                      <a:r>
                        <a:rPr lang="ru-RU" sz="2000" b="1" dirty="0" err="1">
                          <a:latin typeface="+mn-lt"/>
                          <a:ea typeface="MS Mincho"/>
                          <a:cs typeface="Times New Roman"/>
                        </a:rPr>
                        <a:t>фольклерные</a:t>
                      </a:r>
                      <a:r>
                        <a:rPr lang="ru-RU" sz="2000" b="1" dirty="0">
                          <a:latin typeface="+mn-lt"/>
                          <a:ea typeface="MS Mincho"/>
                          <a:cs typeface="Times New Roman"/>
                        </a:rPr>
                        <a:t> праздники, конкурсы, походы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MS Mincho"/>
                          <a:cs typeface="Times New Roman"/>
                        </a:rPr>
                        <a:t>Ежеквартальные</a:t>
                      </a:r>
                      <a:endParaRPr lang="ru-RU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MS Mincho"/>
                          <a:cs typeface="Times New Roman"/>
                        </a:rPr>
                        <a:t>День здоровья, День открытых дверей, фотовыставки, конкурсы по благоустройству группы и участка, круглый стол с родителями.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MS Mincho"/>
                          <a:cs typeface="Times New Roman"/>
                        </a:rPr>
                        <a:t>Ежемесячные</a:t>
                      </a:r>
                      <a:endParaRPr lang="ru-RU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MS Mincho"/>
                          <a:cs typeface="Times New Roman"/>
                        </a:rPr>
                        <a:t>Физкультурные досуги, музыкальные развлечения, театр, день рождения.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MS Mincho"/>
                          <a:cs typeface="Times New Roman"/>
                        </a:rPr>
                        <a:t>Еженедельные</a:t>
                      </a:r>
                      <a:endParaRPr lang="ru-RU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MS Mincho"/>
                          <a:cs typeface="Times New Roman"/>
                        </a:rPr>
                        <a:t>Утро радостных встреч, мастерская (ремонт книг)</a:t>
                      </a:r>
                      <a:endParaRPr lang="ru-RU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MS Mincho"/>
                          <a:cs typeface="Times New Roman"/>
                        </a:rPr>
                        <a:t>Ежедневные</a:t>
                      </a:r>
                      <a:endParaRPr lang="ru-RU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MS Mincho"/>
                          <a:cs typeface="Times New Roman"/>
                        </a:rPr>
                        <a:t>Утренний круг, подведение итогов дня - вечерний круг, поговорим о хорошем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792" marR="66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1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8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68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03860"/>
              </p:ext>
            </p:extLst>
          </p:nvPr>
        </p:nvGraphicFramePr>
        <p:xfrm>
          <a:off x="35406" y="6381328"/>
          <a:ext cx="432228" cy="274320"/>
        </p:xfrm>
        <a:graphic>
          <a:graphicData uri="http://schemas.openxmlformats.org/drawingml/2006/table">
            <a:tbl>
              <a:tblPr/>
              <a:tblGrid>
                <a:gridCol w="144076"/>
                <a:gridCol w="144076"/>
                <a:gridCol w="144076"/>
              </a:tblGrid>
              <a:tr h="58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338" marR="59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Особенности взаимодействия педагогического коллектива с семьями воспитанников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889844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Анкетирование.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Социологический опрос.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Участие в субботниках по благоустройству территории.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Участие в работе родительского комитета, педагогического совета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Наглядная информация (стенды, папки-передвижки, семейные и групповые фотоальбомы, фоторепортажи «Из жизни группы», «Копилка добрых дел»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Консультации, семинары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Родительские собрания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Дни открытых дверей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Дни здоровья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Участие в творческих выставках, смотрах – конкурсах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/>
              <a:t>Совместные праздники, развлечения. Встречи с интересными людьми</a:t>
            </a:r>
          </a:p>
        </p:txBody>
      </p:sp>
    </p:spTree>
    <p:extLst>
      <p:ext uri="{BB962C8B-B14F-4D97-AF65-F5344CB8AC3E}">
        <p14:creationId xmlns:p14="http://schemas.microsoft.com/office/powerpoint/2010/main" val="28619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795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Alencev</dc:creator>
  <cp:lastModifiedBy>Dmitriy Alencev</cp:lastModifiedBy>
  <cp:revision>9</cp:revision>
  <dcterms:created xsi:type="dcterms:W3CDTF">2021-10-05T11:31:08Z</dcterms:created>
  <dcterms:modified xsi:type="dcterms:W3CDTF">2021-10-09T02:26:49Z</dcterms:modified>
</cp:coreProperties>
</file>